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0AFAE9-652F-624F-BF20-888FBB65F75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37A9457-AD74-D93C-4D7A-B195C0BF9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673DA8C-2960-B73C-1F51-17F1228A3BFF}"/>
              </a:ext>
            </a:extLst>
          </p:cNvPr>
          <p:cNvSpPr>
            <a:spLocks noGrp="1"/>
          </p:cNvSpPr>
          <p:nvPr>
            <p:ph type="dt" sz="half" idx="10"/>
          </p:nvPr>
        </p:nvSpPr>
        <p:spPr/>
        <p:txBody>
          <a:bodyPr/>
          <a:lstStyle/>
          <a:p>
            <a:fld id="{6D39C1B2-75E6-41D6-98A6-E2202ACA2528}" type="datetimeFigureOut">
              <a:rPr lang="tr-TR" smtClean="0"/>
              <a:t>3.02.2026</a:t>
            </a:fld>
            <a:endParaRPr lang="tr-TR"/>
          </a:p>
        </p:txBody>
      </p:sp>
      <p:sp>
        <p:nvSpPr>
          <p:cNvPr id="5" name="Alt Bilgi Yer Tutucusu 4">
            <a:extLst>
              <a:ext uri="{FF2B5EF4-FFF2-40B4-BE49-F238E27FC236}">
                <a16:creationId xmlns:a16="http://schemas.microsoft.com/office/drawing/2014/main" id="{490399AB-D4E1-6807-1E6E-7ED1D2AF56E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3E54E9-C82F-FE21-9507-259B6183896E}"/>
              </a:ext>
            </a:extLst>
          </p:cNvPr>
          <p:cNvSpPr>
            <a:spLocks noGrp="1"/>
          </p:cNvSpPr>
          <p:nvPr>
            <p:ph type="sldNum" sz="quarter" idx="12"/>
          </p:nvPr>
        </p:nvSpPr>
        <p:spPr/>
        <p:txBody>
          <a:bodyPr/>
          <a:lstStyle/>
          <a:p>
            <a:fld id="{E1276605-ED72-405E-9E18-7395CB912E81}" type="slidenum">
              <a:rPr lang="tr-TR" smtClean="0"/>
              <a:t>‹#›</a:t>
            </a:fld>
            <a:endParaRPr lang="tr-TR"/>
          </a:p>
        </p:txBody>
      </p:sp>
    </p:spTree>
    <p:extLst>
      <p:ext uri="{BB962C8B-B14F-4D97-AF65-F5344CB8AC3E}">
        <p14:creationId xmlns:p14="http://schemas.microsoft.com/office/powerpoint/2010/main" val="230972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8F4B7D-F54B-A4B0-F383-855DA0A8C94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D10913D-D976-1FD9-BCE9-371D7DF7BC0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C66C5E-58C4-537E-BA7E-2ACA707AC8A9}"/>
              </a:ext>
            </a:extLst>
          </p:cNvPr>
          <p:cNvSpPr>
            <a:spLocks noGrp="1"/>
          </p:cNvSpPr>
          <p:nvPr>
            <p:ph type="dt" sz="half" idx="10"/>
          </p:nvPr>
        </p:nvSpPr>
        <p:spPr/>
        <p:txBody>
          <a:bodyPr/>
          <a:lstStyle/>
          <a:p>
            <a:fld id="{6D39C1B2-75E6-41D6-98A6-E2202ACA2528}" type="datetimeFigureOut">
              <a:rPr lang="tr-TR" smtClean="0"/>
              <a:t>3.02.2026</a:t>
            </a:fld>
            <a:endParaRPr lang="tr-TR"/>
          </a:p>
        </p:txBody>
      </p:sp>
      <p:sp>
        <p:nvSpPr>
          <p:cNvPr id="5" name="Alt Bilgi Yer Tutucusu 4">
            <a:extLst>
              <a:ext uri="{FF2B5EF4-FFF2-40B4-BE49-F238E27FC236}">
                <a16:creationId xmlns:a16="http://schemas.microsoft.com/office/drawing/2014/main" id="{8616C6A6-9299-22AB-0BB5-E37FE771100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B6D8638-A9D7-3972-C9E5-73C5E613FFA1}"/>
              </a:ext>
            </a:extLst>
          </p:cNvPr>
          <p:cNvSpPr>
            <a:spLocks noGrp="1"/>
          </p:cNvSpPr>
          <p:nvPr>
            <p:ph type="sldNum" sz="quarter" idx="12"/>
          </p:nvPr>
        </p:nvSpPr>
        <p:spPr/>
        <p:txBody>
          <a:bodyPr/>
          <a:lstStyle/>
          <a:p>
            <a:fld id="{E1276605-ED72-405E-9E18-7395CB912E81}" type="slidenum">
              <a:rPr lang="tr-TR" smtClean="0"/>
              <a:t>‹#›</a:t>
            </a:fld>
            <a:endParaRPr lang="tr-TR"/>
          </a:p>
        </p:txBody>
      </p:sp>
    </p:spTree>
    <p:extLst>
      <p:ext uri="{BB962C8B-B14F-4D97-AF65-F5344CB8AC3E}">
        <p14:creationId xmlns:p14="http://schemas.microsoft.com/office/powerpoint/2010/main" val="118083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79B1DB2-68FD-D2B7-F953-61A0533A8C4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0B6717E-CB80-77BC-6FD1-C196EE0367E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B32458B-8690-85C4-B3CC-E0120429697D}"/>
              </a:ext>
            </a:extLst>
          </p:cNvPr>
          <p:cNvSpPr>
            <a:spLocks noGrp="1"/>
          </p:cNvSpPr>
          <p:nvPr>
            <p:ph type="dt" sz="half" idx="10"/>
          </p:nvPr>
        </p:nvSpPr>
        <p:spPr/>
        <p:txBody>
          <a:bodyPr/>
          <a:lstStyle/>
          <a:p>
            <a:fld id="{6D39C1B2-75E6-41D6-98A6-E2202ACA2528}" type="datetimeFigureOut">
              <a:rPr lang="tr-TR" smtClean="0"/>
              <a:t>3.02.2026</a:t>
            </a:fld>
            <a:endParaRPr lang="tr-TR"/>
          </a:p>
        </p:txBody>
      </p:sp>
      <p:sp>
        <p:nvSpPr>
          <p:cNvPr id="5" name="Alt Bilgi Yer Tutucusu 4">
            <a:extLst>
              <a:ext uri="{FF2B5EF4-FFF2-40B4-BE49-F238E27FC236}">
                <a16:creationId xmlns:a16="http://schemas.microsoft.com/office/drawing/2014/main" id="{F7EF582B-9E7C-CDBE-6425-8A22090D3AE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E2B5AF-67B7-8714-3DCD-39E5C72E97F7}"/>
              </a:ext>
            </a:extLst>
          </p:cNvPr>
          <p:cNvSpPr>
            <a:spLocks noGrp="1"/>
          </p:cNvSpPr>
          <p:nvPr>
            <p:ph type="sldNum" sz="quarter" idx="12"/>
          </p:nvPr>
        </p:nvSpPr>
        <p:spPr/>
        <p:txBody>
          <a:bodyPr/>
          <a:lstStyle/>
          <a:p>
            <a:fld id="{E1276605-ED72-405E-9E18-7395CB912E81}" type="slidenum">
              <a:rPr lang="tr-TR" smtClean="0"/>
              <a:t>‹#›</a:t>
            </a:fld>
            <a:endParaRPr lang="tr-TR"/>
          </a:p>
        </p:txBody>
      </p:sp>
    </p:spTree>
    <p:extLst>
      <p:ext uri="{BB962C8B-B14F-4D97-AF65-F5344CB8AC3E}">
        <p14:creationId xmlns:p14="http://schemas.microsoft.com/office/powerpoint/2010/main" val="401089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B2FEF6-0806-59EA-E9E3-87690BAE602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5A87C6D-0331-D0BC-C157-9DD121A641C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411574F-32BD-474A-106C-DCE4D66B0F3C}"/>
              </a:ext>
            </a:extLst>
          </p:cNvPr>
          <p:cNvSpPr>
            <a:spLocks noGrp="1"/>
          </p:cNvSpPr>
          <p:nvPr>
            <p:ph type="dt" sz="half" idx="10"/>
          </p:nvPr>
        </p:nvSpPr>
        <p:spPr/>
        <p:txBody>
          <a:bodyPr/>
          <a:lstStyle/>
          <a:p>
            <a:fld id="{6D39C1B2-75E6-41D6-98A6-E2202ACA2528}" type="datetimeFigureOut">
              <a:rPr lang="tr-TR" smtClean="0"/>
              <a:t>3.02.2026</a:t>
            </a:fld>
            <a:endParaRPr lang="tr-TR"/>
          </a:p>
        </p:txBody>
      </p:sp>
      <p:sp>
        <p:nvSpPr>
          <p:cNvPr id="5" name="Alt Bilgi Yer Tutucusu 4">
            <a:extLst>
              <a:ext uri="{FF2B5EF4-FFF2-40B4-BE49-F238E27FC236}">
                <a16:creationId xmlns:a16="http://schemas.microsoft.com/office/drawing/2014/main" id="{537F1AB3-4273-C0F9-976E-8D19BE23903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C6B70F-6FFC-4A37-381A-24157469079A}"/>
              </a:ext>
            </a:extLst>
          </p:cNvPr>
          <p:cNvSpPr>
            <a:spLocks noGrp="1"/>
          </p:cNvSpPr>
          <p:nvPr>
            <p:ph type="sldNum" sz="quarter" idx="12"/>
          </p:nvPr>
        </p:nvSpPr>
        <p:spPr/>
        <p:txBody>
          <a:bodyPr/>
          <a:lstStyle/>
          <a:p>
            <a:fld id="{E1276605-ED72-405E-9E18-7395CB912E81}" type="slidenum">
              <a:rPr lang="tr-TR" smtClean="0"/>
              <a:t>‹#›</a:t>
            </a:fld>
            <a:endParaRPr lang="tr-TR"/>
          </a:p>
        </p:txBody>
      </p:sp>
    </p:spTree>
    <p:extLst>
      <p:ext uri="{BB962C8B-B14F-4D97-AF65-F5344CB8AC3E}">
        <p14:creationId xmlns:p14="http://schemas.microsoft.com/office/powerpoint/2010/main" val="169966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2CC76E-7B01-492D-B01C-EFB3BA03961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05B9764-2204-5467-837B-C1BE3D562F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FB85E20-5A63-8D7D-3DBF-DBB2C1FA2F1F}"/>
              </a:ext>
            </a:extLst>
          </p:cNvPr>
          <p:cNvSpPr>
            <a:spLocks noGrp="1"/>
          </p:cNvSpPr>
          <p:nvPr>
            <p:ph type="dt" sz="half" idx="10"/>
          </p:nvPr>
        </p:nvSpPr>
        <p:spPr/>
        <p:txBody>
          <a:bodyPr/>
          <a:lstStyle/>
          <a:p>
            <a:fld id="{6D39C1B2-75E6-41D6-98A6-E2202ACA2528}" type="datetimeFigureOut">
              <a:rPr lang="tr-TR" smtClean="0"/>
              <a:t>3.02.2026</a:t>
            </a:fld>
            <a:endParaRPr lang="tr-TR"/>
          </a:p>
        </p:txBody>
      </p:sp>
      <p:sp>
        <p:nvSpPr>
          <p:cNvPr id="5" name="Alt Bilgi Yer Tutucusu 4">
            <a:extLst>
              <a:ext uri="{FF2B5EF4-FFF2-40B4-BE49-F238E27FC236}">
                <a16:creationId xmlns:a16="http://schemas.microsoft.com/office/drawing/2014/main" id="{AC4C6F10-6997-EA86-1B61-67F59E3EA2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46F7ABE-62F0-67ED-BC7D-17383F5C2994}"/>
              </a:ext>
            </a:extLst>
          </p:cNvPr>
          <p:cNvSpPr>
            <a:spLocks noGrp="1"/>
          </p:cNvSpPr>
          <p:nvPr>
            <p:ph type="sldNum" sz="quarter" idx="12"/>
          </p:nvPr>
        </p:nvSpPr>
        <p:spPr/>
        <p:txBody>
          <a:bodyPr/>
          <a:lstStyle/>
          <a:p>
            <a:fld id="{E1276605-ED72-405E-9E18-7395CB912E81}" type="slidenum">
              <a:rPr lang="tr-TR" smtClean="0"/>
              <a:t>‹#›</a:t>
            </a:fld>
            <a:endParaRPr lang="tr-TR"/>
          </a:p>
        </p:txBody>
      </p:sp>
    </p:spTree>
    <p:extLst>
      <p:ext uri="{BB962C8B-B14F-4D97-AF65-F5344CB8AC3E}">
        <p14:creationId xmlns:p14="http://schemas.microsoft.com/office/powerpoint/2010/main" val="130508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6FF54F-4C8E-874E-F4BA-70B209C0BF6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7C8041-9CF5-EE24-2DA3-4C5AC6FE498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CF45B47-3149-8837-EE2D-55BBA7CC80D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290EF89-8218-D392-151A-DEE504EADD8E}"/>
              </a:ext>
            </a:extLst>
          </p:cNvPr>
          <p:cNvSpPr>
            <a:spLocks noGrp="1"/>
          </p:cNvSpPr>
          <p:nvPr>
            <p:ph type="dt" sz="half" idx="10"/>
          </p:nvPr>
        </p:nvSpPr>
        <p:spPr/>
        <p:txBody>
          <a:bodyPr/>
          <a:lstStyle/>
          <a:p>
            <a:fld id="{6D39C1B2-75E6-41D6-98A6-E2202ACA2528}" type="datetimeFigureOut">
              <a:rPr lang="tr-TR" smtClean="0"/>
              <a:t>3.02.2026</a:t>
            </a:fld>
            <a:endParaRPr lang="tr-TR"/>
          </a:p>
        </p:txBody>
      </p:sp>
      <p:sp>
        <p:nvSpPr>
          <p:cNvPr id="6" name="Alt Bilgi Yer Tutucusu 5">
            <a:extLst>
              <a:ext uri="{FF2B5EF4-FFF2-40B4-BE49-F238E27FC236}">
                <a16:creationId xmlns:a16="http://schemas.microsoft.com/office/drawing/2014/main" id="{A387A676-4EC8-0288-130E-BA574935A81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9FC96EB-9D88-A0BA-45F7-262468D337A0}"/>
              </a:ext>
            </a:extLst>
          </p:cNvPr>
          <p:cNvSpPr>
            <a:spLocks noGrp="1"/>
          </p:cNvSpPr>
          <p:nvPr>
            <p:ph type="sldNum" sz="quarter" idx="12"/>
          </p:nvPr>
        </p:nvSpPr>
        <p:spPr/>
        <p:txBody>
          <a:bodyPr/>
          <a:lstStyle/>
          <a:p>
            <a:fld id="{E1276605-ED72-405E-9E18-7395CB912E81}" type="slidenum">
              <a:rPr lang="tr-TR" smtClean="0"/>
              <a:t>‹#›</a:t>
            </a:fld>
            <a:endParaRPr lang="tr-TR"/>
          </a:p>
        </p:txBody>
      </p:sp>
    </p:spTree>
    <p:extLst>
      <p:ext uri="{BB962C8B-B14F-4D97-AF65-F5344CB8AC3E}">
        <p14:creationId xmlns:p14="http://schemas.microsoft.com/office/powerpoint/2010/main" val="282591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251734-FE8B-AA30-667C-F4A6CE2F265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C4FEA8F-9B68-F0A6-5A05-BBC8AED720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5F00CC9-49E6-1996-375D-78464AC15DD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E3F7E78-5C98-18DC-8DDB-937BF425B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1FD51A1-4C3C-54D4-E0B7-FE324C41A14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6F5EC25-4744-532A-F4AA-F92AC6EFB478}"/>
              </a:ext>
            </a:extLst>
          </p:cNvPr>
          <p:cNvSpPr>
            <a:spLocks noGrp="1"/>
          </p:cNvSpPr>
          <p:nvPr>
            <p:ph type="dt" sz="half" idx="10"/>
          </p:nvPr>
        </p:nvSpPr>
        <p:spPr/>
        <p:txBody>
          <a:bodyPr/>
          <a:lstStyle/>
          <a:p>
            <a:fld id="{6D39C1B2-75E6-41D6-98A6-E2202ACA2528}" type="datetimeFigureOut">
              <a:rPr lang="tr-TR" smtClean="0"/>
              <a:t>3.02.2026</a:t>
            </a:fld>
            <a:endParaRPr lang="tr-TR"/>
          </a:p>
        </p:txBody>
      </p:sp>
      <p:sp>
        <p:nvSpPr>
          <p:cNvPr id="8" name="Alt Bilgi Yer Tutucusu 7">
            <a:extLst>
              <a:ext uri="{FF2B5EF4-FFF2-40B4-BE49-F238E27FC236}">
                <a16:creationId xmlns:a16="http://schemas.microsoft.com/office/drawing/2014/main" id="{88A34759-1B5B-5734-8C53-D7D202881CD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2775247-4212-9E20-2042-1CE8F59FE920}"/>
              </a:ext>
            </a:extLst>
          </p:cNvPr>
          <p:cNvSpPr>
            <a:spLocks noGrp="1"/>
          </p:cNvSpPr>
          <p:nvPr>
            <p:ph type="sldNum" sz="quarter" idx="12"/>
          </p:nvPr>
        </p:nvSpPr>
        <p:spPr/>
        <p:txBody>
          <a:bodyPr/>
          <a:lstStyle/>
          <a:p>
            <a:fld id="{E1276605-ED72-405E-9E18-7395CB912E81}" type="slidenum">
              <a:rPr lang="tr-TR" smtClean="0"/>
              <a:t>‹#›</a:t>
            </a:fld>
            <a:endParaRPr lang="tr-TR"/>
          </a:p>
        </p:txBody>
      </p:sp>
    </p:spTree>
    <p:extLst>
      <p:ext uri="{BB962C8B-B14F-4D97-AF65-F5344CB8AC3E}">
        <p14:creationId xmlns:p14="http://schemas.microsoft.com/office/powerpoint/2010/main" val="134646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073702-0760-F951-C3F8-F3F94F8F14F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B70EA4A-0D17-4C44-782A-E0B904A7162E}"/>
              </a:ext>
            </a:extLst>
          </p:cNvPr>
          <p:cNvSpPr>
            <a:spLocks noGrp="1"/>
          </p:cNvSpPr>
          <p:nvPr>
            <p:ph type="dt" sz="half" idx="10"/>
          </p:nvPr>
        </p:nvSpPr>
        <p:spPr/>
        <p:txBody>
          <a:bodyPr/>
          <a:lstStyle/>
          <a:p>
            <a:fld id="{6D39C1B2-75E6-41D6-98A6-E2202ACA2528}" type="datetimeFigureOut">
              <a:rPr lang="tr-TR" smtClean="0"/>
              <a:t>3.02.2026</a:t>
            </a:fld>
            <a:endParaRPr lang="tr-TR"/>
          </a:p>
        </p:txBody>
      </p:sp>
      <p:sp>
        <p:nvSpPr>
          <p:cNvPr id="4" name="Alt Bilgi Yer Tutucusu 3">
            <a:extLst>
              <a:ext uri="{FF2B5EF4-FFF2-40B4-BE49-F238E27FC236}">
                <a16:creationId xmlns:a16="http://schemas.microsoft.com/office/drawing/2014/main" id="{D3355734-128F-44A9-0705-FC342CB5C9D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C6E16B9-201A-1207-6E45-627050E2C237}"/>
              </a:ext>
            </a:extLst>
          </p:cNvPr>
          <p:cNvSpPr>
            <a:spLocks noGrp="1"/>
          </p:cNvSpPr>
          <p:nvPr>
            <p:ph type="sldNum" sz="quarter" idx="12"/>
          </p:nvPr>
        </p:nvSpPr>
        <p:spPr/>
        <p:txBody>
          <a:bodyPr/>
          <a:lstStyle/>
          <a:p>
            <a:fld id="{E1276605-ED72-405E-9E18-7395CB912E81}" type="slidenum">
              <a:rPr lang="tr-TR" smtClean="0"/>
              <a:t>‹#›</a:t>
            </a:fld>
            <a:endParaRPr lang="tr-TR"/>
          </a:p>
        </p:txBody>
      </p:sp>
    </p:spTree>
    <p:extLst>
      <p:ext uri="{BB962C8B-B14F-4D97-AF65-F5344CB8AC3E}">
        <p14:creationId xmlns:p14="http://schemas.microsoft.com/office/powerpoint/2010/main" val="131514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6702633-839C-C8A7-25B8-B8BD0EDFBCB9}"/>
              </a:ext>
            </a:extLst>
          </p:cNvPr>
          <p:cNvSpPr>
            <a:spLocks noGrp="1"/>
          </p:cNvSpPr>
          <p:nvPr>
            <p:ph type="dt" sz="half" idx="10"/>
          </p:nvPr>
        </p:nvSpPr>
        <p:spPr/>
        <p:txBody>
          <a:bodyPr/>
          <a:lstStyle/>
          <a:p>
            <a:fld id="{6D39C1B2-75E6-41D6-98A6-E2202ACA2528}" type="datetimeFigureOut">
              <a:rPr lang="tr-TR" smtClean="0"/>
              <a:t>3.02.2026</a:t>
            </a:fld>
            <a:endParaRPr lang="tr-TR"/>
          </a:p>
        </p:txBody>
      </p:sp>
      <p:sp>
        <p:nvSpPr>
          <p:cNvPr id="3" name="Alt Bilgi Yer Tutucusu 2">
            <a:extLst>
              <a:ext uri="{FF2B5EF4-FFF2-40B4-BE49-F238E27FC236}">
                <a16:creationId xmlns:a16="http://schemas.microsoft.com/office/drawing/2014/main" id="{33EABFA1-C569-ED2A-59DE-029E052A236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1B0DA55-8EC1-ED8A-89B0-7B4E4BEB4F01}"/>
              </a:ext>
            </a:extLst>
          </p:cNvPr>
          <p:cNvSpPr>
            <a:spLocks noGrp="1"/>
          </p:cNvSpPr>
          <p:nvPr>
            <p:ph type="sldNum" sz="quarter" idx="12"/>
          </p:nvPr>
        </p:nvSpPr>
        <p:spPr/>
        <p:txBody>
          <a:bodyPr/>
          <a:lstStyle/>
          <a:p>
            <a:fld id="{E1276605-ED72-405E-9E18-7395CB912E81}" type="slidenum">
              <a:rPr lang="tr-TR" smtClean="0"/>
              <a:t>‹#›</a:t>
            </a:fld>
            <a:endParaRPr lang="tr-TR"/>
          </a:p>
        </p:txBody>
      </p:sp>
    </p:spTree>
    <p:extLst>
      <p:ext uri="{BB962C8B-B14F-4D97-AF65-F5344CB8AC3E}">
        <p14:creationId xmlns:p14="http://schemas.microsoft.com/office/powerpoint/2010/main" val="3376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B1A008-6DD2-FFE4-BDF5-133D2F9E6AA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ED0DFC9-47F9-5B82-2DBD-0C9DC30D2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9FAF0CA-39FA-9CAC-FA89-26A6BC7B1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7B01726-C922-C378-5123-E6B59121B618}"/>
              </a:ext>
            </a:extLst>
          </p:cNvPr>
          <p:cNvSpPr>
            <a:spLocks noGrp="1"/>
          </p:cNvSpPr>
          <p:nvPr>
            <p:ph type="dt" sz="half" idx="10"/>
          </p:nvPr>
        </p:nvSpPr>
        <p:spPr/>
        <p:txBody>
          <a:bodyPr/>
          <a:lstStyle/>
          <a:p>
            <a:fld id="{6D39C1B2-75E6-41D6-98A6-E2202ACA2528}" type="datetimeFigureOut">
              <a:rPr lang="tr-TR" smtClean="0"/>
              <a:t>3.02.2026</a:t>
            </a:fld>
            <a:endParaRPr lang="tr-TR"/>
          </a:p>
        </p:txBody>
      </p:sp>
      <p:sp>
        <p:nvSpPr>
          <p:cNvPr id="6" name="Alt Bilgi Yer Tutucusu 5">
            <a:extLst>
              <a:ext uri="{FF2B5EF4-FFF2-40B4-BE49-F238E27FC236}">
                <a16:creationId xmlns:a16="http://schemas.microsoft.com/office/drawing/2014/main" id="{8A440888-83A6-1D56-C2DC-B04A6D2EA8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AE19ECE-D2A1-DBEC-2A7F-850F7CE8E106}"/>
              </a:ext>
            </a:extLst>
          </p:cNvPr>
          <p:cNvSpPr>
            <a:spLocks noGrp="1"/>
          </p:cNvSpPr>
          <p:nvPr>
            <p:ph type="sldNum" sz="quarter" idx="12"/>
          </p:nvPr>
        </p:nvSpPr>
        <p:spPr/>
        <p:txBody>
          <a:bodyPr/>
          <a:lstStyle/>
          <a:p>
            <a:fld id="{E1276605-ED72-405E-9E18-7395CB912E81}" type="slidenum">
              <a:rPr lang="tr-TR" smtClean="0"/>
              <a:t>‹#›</a:t>
            </a:fld>
            <a:endParaRPr lang="tr-TR"/>
          </a:p>
        </p:txBody>
      </p:sp>
    </p:spTree>
    <p:extLst>
      <p:ext uri="{BB962C8B-B14F-4D97-AF65-F5344CB8AC3E}">
        <p14:creationId xmlns:p14="http://schemas.microsoft.com/office/powerpoint/2010/main" val="76653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A28578-1CF9-9FC6-ACE4-6AC6F51E448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1D9A956-DDCC-F5DE-752A-363F277FF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5700B11-E37F-B1F6-FFC8-7D2D228A4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1E7BB19-02F3-95CF-C259-CCCD9A4AB7F6}"/>
              </a:ext>
            </a:extLst>
          </p:cNvPr>
          <p:cNvSpPr>
            <a:spLocks noGrp="1"/>
          </p:cNvSpPr>
          <p:nvPr>
            <p:ph type="dt" sz="half" idx="10"/>
          </p:nvPr>
        </p:nvSpPr>
        <p:spPr/>
        <p:txBody>
          <a:bodyPr/>
          <a:lstStyle/>
          <a:p>
            <a:fld id="{6D39C1B2-75E6-41D6-98A6-E2202ACA2528}" type="datetimeFigureOut">
              <a:rPr lang="tr-TR" smtClean="0"/>
              <a:t>3.02.2026</a:t>
            </a:fld>
            <a:endParaRPr lang="tr-TR"/>
          </a:p>
        </p:txBody>
      </p:sp>
      <p:sp>
        <p:nvSpPr>
          <p:cNvPr id="6" name="Alt Bilgi Yer Tutucusu 5">
            <a:extLst>
              <a:ext uri="{FF2B5EF4-FFF2-40B4-BE49-F238E27FC236}">
                <a16:creationId xmlns:a16="http://schemas.microsoft.com/office/drawing/2014/main" id="{52F4BE7E-E7FC-71A7-BCBA-D57CB3FA5DD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D3AA8A9-0AAD-BA9A-4D06-A92F6A7FB535}"/>
              </a:ext>
            </a:extLst>
          </p:cNvPr>
          <p:cNvSpPr>
            <a:spLocks noGrp="1"/>
          </p:cNvSpPr>
          <p:nvPr>
            <p:ph type="sldNum" sz="quarter" idx="12"/>
          </p:nvPr>
        </p:nvSpPr>
        <p:spPr/>
        <p:txBody>
          <a:bodyPr/>
          <a:lstStyle/>
          <a:p>
            <a:fld id="{E1276605-ED72-405E-9E18-7395CB912E81}" type="slidenum">
              <a:rPr lang="tr-TR" smtClean="0"/>
              <a:t>‹#›</a:t>
            </a:fld>
            <a:endParaRPr lang="tr-TR"/>
          </a:p>
        </p:txBody>
      </p:sp>
    </p:spTree>
    <p:extLst>
      <p:ext uri="{BB962C8B-B14F-4D97-AF65-F5344CB8AC3E}">
        <p14:creationId xmlns:p14="http://schemas.microsoft.com/office/powerpoint/2010/main" val="28017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EFC7328-EB74-19BF-E47C-0066AFB57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8D2F28F-3948-8B41-EC03-9B426DB08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FDBF63E-BBE7-CD2B-AF4C-2AB5E60C0F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39C1B2-75E6-41D6-98A6-E2202ACA2528}" type="datetimeFigureOut">
              <a:rPr lang="tr-TR" smtClean="0"/>
              <a:t>3.02.2026</a:t>
            </a:fld>
            <a:endParaRPr lang="tr-TR"/>
          </a:p>
        </p:txBody>
      </p:sp>
      <p:sp>
        <p:nvSpPr>
          <p:cNvPr id="5" name="Alt Bilgi Yer Tutucusu 4">
            <a:extLst>
              <a:ext uri="{FF2B5EF4-FFF2-40B4-BE49-F238E27FC236}">
                <a16:creationId xmlns:a16="http://schemas.microsoft.com/office/drawing/2014/main" id="{DC7029CA-81C5-8266-C163-856EAC9F7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49F72C22-BECF-71A1-3FCA-58EAE80494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276605-ED72-405E-9E18-7395CB912E81}" type="slidenum">
              <a:rPr lang="tr-TR" smtClean="0"/>
              <a:t>‹#›</a:t>
            </a:fld>
            <a:endParaRPr lang="tr-TR"/>
          </a:p>
        </p:txBody>
      </p:sp>
    </p:spTree>
    <p:extLst>
      <p:ext uri="{BB962C8B-B14F-4D97-AF65-F5344CB8AC3E}">
        <p14:creationId xmlns:p14="http://schemas.microsoft.com/office/powerpoint/2010/main" val="362034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tikyonetimi.karabuk.edu.tr/"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6" name="Rectangle 1085">
            <a:extLst>
              <a:ext uri="{FF2B5EF4-FFF2-40B4-BE49-F238E27FC236}">
                <a16:creationId xmlns:a16="http://schemas.microsoft.com/office/drawing/2014/main" id="{1B3B45E2-3BE0-AF7D-369C-F3DC2968F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341415" y="3351"/>
            <a:ext cx="1519350" cy="12202174"/>
          </a:xfrm>
          <a:prstGeom prst="rect">
            <a:avLst/>
          </a:prstGeom>
          <a:gradFill>
            <a:gsLst>
              <a:gs pos="0">
                <a:schemeClr val="accent5"/>
              </a:gs>
              <a:gs pos="96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ectangle 1087">
            <a:extLst>
              <a:ext uri="{FF2B5EF4-FFF2-40B4-BE49-F238E27FC236}">
                <a16:creationId xmlns:a16="http://schemas.microsoft.com/office/drawing/2014/main" id="{E21F74A5-B735-0F8D-63A1-E20BB85ED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664051" y="3313433"/>
            <a:ext cx="1507122" cy="5569131"/>
          </a:xfrm>
          <a:prstGeom prst="rect">
            <a:avLst/>
          </a:prstGeom>
          <a:gradFill>
            <a:gsLst>
              <a:gs pos="36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Rectangle 1089">
            <a:extLst>
              <a:ext uri="{FF2B5EF4-FFF2-40B4-BE49-F238E27FC236}">
                <a16:creationId xmlns:a16="http://schemas.microsoft.com/office/drawing/2014/main" id="{3273C44B-6EE9-7C41-FEF8-3D8C4AE58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3931710" y="1413054"/>
            <a:ext cx="1519355" cy="9382775"/>
          </a:xfrm>
          <a:prstGeom prst="rect">
            <a:avLst/>
          </a:prstGeom>
          <a:gradFill>
            <a:gsLst>
              <a:gs pos="1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8990C66-679E-37D4-79AB-972BA0AE000E}"/>
              </a:ext>
            </a:extLst>
          </p:cNvPr>
          <p:cNvSpPr>
            <a:spLocks noGrp="1"/>
          </p:cNvSpPr>
          <p:nvPr>
            <p:ph type="ctrTitle"/>
          </p:nvPr>
        </p:nvSpPr>
        <p:spPr>
          <a:xfrm>
            <a:off x="838200" y="5595614"/>
            <a:ext cx="7069932" cy="913975"/>
          </a:xfrm>
        </p:spPr>
        <p:txBody>
          <a:bodyPr vert="horz" lIns="91440" tIns="45720" rIns="91440" bIns="45720" rtlCol="0" anchor="ctr">
            <a:normAutofit/>
          </a:bodyPr>
          <a:lstStyle/>
          <a:p>
            <a:pPr algn="l"/>
            <a:r>
              <a:rPr lang="en-US" sz="1800" kern="1200" dirty="0">
                <a:latin typeface="+mj-lt"/>
                <a:ea typeface="+mj-ea"/>
                <a:cs typeface="+mj-cs"/>
              </a:rPr>
              <a:t>ELEKTRİKLİ, ELEKTRONİK VE METAL ATIKLARINI BİRİKTİR DOGAYA ZARAR VERME! SÜRDÜRÜLEBİLİR EKONOMİYE DESTEK VER!</a:t>
            </a: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sp>
        <p:nvSpPr>
          <p:cNvPr id="7" name="Metin kutusu 6">
            <a:extLst>
              <a:ext uri="{FF2B5EF4-FFF2-40B4-BE49-F238E27FC236}">
                <a16:creationId xmlns:a16="http://schemas.microsoft.com/office/drawing/2014/main" id="{EB914A6D-AC77-0940-A2CB-BAC0C9CD22AD}"/>
              </a:ext>
            </a:extLst>
          </p:cNvPr>
          <p:cNvSpPr txBox="1"/>
          <p:nvPr/>
        </p:nvSpPr>
        <p:spPr>
          <a:xfrm>
            <a:off x="7916072" y="5586418"/>
            <a:ext cx="3399629" cy="934080"/>
          </a:xfrm>
          <a:prstGeom prst="rect">
            <a:avLst/>
          </a:prstGeom>
        </p:spPr>
        <p:txBody>
          <a:bodyPr vert="horz" lIns="91440" tIns="45720" rIns="91440" bIns="45720" rtlCol="0" anchor="ctr">
            <a:normAutofit/>
          </a:bodyPr>
          <a:lstStyle/>
          <a:p>
            <a:pPr algn="r">
              <a:lnSpc>
                <a:spcPct val="90000"/>
              </a:lnSpc>
              <a:spcBef>
                <a:spcPts val="1000"/>
              </a:spcBef>
            </a:pPr>
            <a:r>
              <a:rPr lang="en-US" b="1" kern="1200" dirty="0" err="1">
                <a:latin typeface="+mn-lt"/>
                <a:ea typeface="+mn-ea"/>
                <a:cs typeface="+mn-cs"/>
              </a:rPr>
              <a:t>Atık</a:t>
            </a:r>
            <a:r>
              <a:rPr lang="en-US" b="1" kern="1200" dirty="0">
                <a:latin typeface="+mn-lt"/>
                <a:ea typeface="+mn-ea"/>
                <a:cs typeface="+mn-cs"/>
              </a:rPr>
              <a:t> </a:t>
            </a:r>
            <a:r>
              <a:rPr lang="en-US" b="1" kern="1200" dirty="0" err="1">
                <a:latin typeface="+mn-lt"/>
                <a:ea typeface="+mn-ea"/>
                <a:cs typeface="+mn-cs"/>
              </a:rPr>
              <a:t>Yönetimi</a:t>
            </a:r>
            <a:r>
              <a:rPr lang="en-US" b="1" kern="1200" dirty="0">
                <a:latin typeface="+mn-lt"/>
                <a:ea typeface="+mn-ea"/>
                <a:cs typeface="+mn-cs"/>
              </a:rPr>
              <a:t> Ve Geri </a:t>
            </a:r>
            <a:r>
              <a:rPr lang="en-US" b="1" kern="1200" dirty="0" err="1">
                <a:latin typeface="+mn-lt"/>
                <a:ea typeface="+mn-ea"/>
                <a:cs typeface="+mn-cs"/>
              </a:rPr>
              <a:t>Dönüşüm</a:t>
            </a:r>
            <a:r>
              <a:rPr lang="en-US" b="1" kern="1200" dirty="0">
                <a:latin typeface="+mn-lt"/>
                <a:ea typeface="+mn-ea"/>
                <a:cs typeface="+mn-cs"/>
              </a:rPr>
              <a:t> </a:t>
            </a:r>
            <a:r>
              <a:rPr lang="en-US" b="1" kern="1200" dirty="0" err="1">
                <a:latin typeface="+mn-lt"/>
                <a:ea typeface="+mn-ea"/>
                <a:cs typeface="+mn-cs"/>
              </a:rPr>
              <a:t>Koordinatörlüğü</a:t>
            </a:r>
            <a:endParaRPr lang="en-US" b="1" kern="1200" dirty="0">
              <a:latin typeface="+mn-lt"/>
              <a:ea typeface="+mn-ea"/>
              <a:cs typeface="+mn-cs"/>
            </a:endParaRPr>
          </a:p>
        </p:txBody>
      </p:sp>
      <p:pic>
        <p:nvPicPr>
          <p:cNvPr id="3" name="Picture 2" descr="Kurumsal Kimlik">
            <a:extLst>
              <a:ext uri="{FF2B5EF4-FFF2-40B4-BE49-F238E27FC236}">
                <a16:creationId xmlns:a16="http://schemas.microsoft.com/office/drawing/2014/main" id="{585305BC-BF32-9FE8-8D8C-5615102DB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629" r="1" b="10182"/>
          <a:stretch>
            <a:fillRect/>
          </a:stretch>
        </p:blipFill>
        <p:spPr bwMode="auto">
          <a:xfrm>
            <a:off x="662378" y="1071718"/>
            <a:ext cx="4697603" cy="31079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urumsal Kimlik - Sıfır Atık">
            <a:extLst>
              <a:ext uri="{FF2B5EF4-FFF2-40B4-BE49-F238E27FC236}">
                <a16:creationId xmlns:a16="http://schemas.microsoft.com/office/drawing/2014/main" id="{F493B64D-390F-5EC4-8EF4-C0774D449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046" r="-2" b="4215"/>
          <a:stretch>
            <a:fillRect/>
          </a:stretch>
        </p:blipFill>
        <p:spPr bwMode="auto">
          <a:xfrm>
            <a:off x="8731141" y="3303634"/>
            <a:ext cx="3413632" cy="19354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r 'şehir madeni': E-atık - Son Dakika Haberleri">
            <a:extLst>
              <a:ext uri="{FF2B5EF4-FFF2-40B4-BE49-F238E27FC236}">
                <a16:creationId xmlns:a16="http://schemas.microsoft.com/office/drawing/2014/main" id="{EA89F3DB-7958-CB58-31D5-DF2277C04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164" r="-6" b="5204"/>
          <a:stretch>
            <a:fillRect/>
          </a:stretch>
        </p:blipFill>
        <p:spPr bwMode="auto">
          <a:xfrm>
            <a:off x="5921915" y="3319348"/>
            <a:ext cx="2809226" cy="19125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 İyi 10 Doğa Manzarası HD fotoğrafı masaüstü için ücretsiz hd [1920x1080]  : r/wallpaper">
            <a:extLst>
              <a:ext uri="{FF2B5EF4-FFF2-40B4-BE49-F238E27FC236}">
                <a16:creationId xmlns:a16="http://schemas.microsoft.com/office/drawing/2014/main" id="{45AFD52D-BD36-8A9D-26D4-940CD935A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04" r="6918" b="2"/>
          <a:stretch>
            <a:fillRect/>
          </a:stretch>
        </p:blipFill>
        <p:spPr bwMode="auto">
          <a:xfrm>
            <a:off x="5921915" y="6440"/>
            <a:ext cx="6222858" cy="329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1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14">
            <a:extLst>
              <a:ext uri="{FF2B5EF4-FFF2-40B4-BE49-F238E27FC236}">
                <a16:creationId xmlns:a16="http://schemas.microsoft.com/office/drawing/2014/main" id="{B58FB4AD-41E6-47ED-BDA3-A923E30D3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7034"/>
            <a:ext cx="12188949" cy="6858000"/>
            <a:chOff x="-2848" y="0"/>
            <a:chExt cx="12188949" cy="6858000"/>
          </a:xfrm>
        </p:grpSpPr>
        <p:sp>
          <p:nvSpPr>
            <p:cNvPr id="16" name="Color Cover">
              <a:extLst>
                <a:ext uri="{FF2B5EF4-FFF2-40B4-BE49-F238E27FC236}">
                  <a16:creationId xmlns:a16="http://schemas.microsoft.com/office/drawing/2014/main" id="{6BAE21C0-2D03-4FC3-9667-4C4B9CC76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Cover">
              <a:extLst>
                <a:ext uri="{FF2B5EF4-FFF2-40B4-BE49-F238E27FC236}">
                  <a16:creationId xmlns:a16="http://schemas.microsoft.com/office/drawing/2014/main" id="{FCB3CB3B-5D77-4F1E-A155-DF4EE6E859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18">
            <a:extLst>
              <a:ext uri="{FF2B5EF4-FFF2-40B4-BE49-F238E27FC236}">
                <a16:creationId xmlns:a16="http://schemas.microsoft.com/office/drawing/2014/main" id="{74F4E70D-A4C9-44E3-A00A-F3AD121AC1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0" name="Color">
              <a:extLst>
                <a:ext uri="{FF2B5EF4-FFF2-40B4-BE49-F238E27FC236}">
                  <a16:creationId xmlns:a16="http://schemas.microsoft.com/office/drawing/2014/main" id="{E8AFF701-6A8D-44BD-8C85-9EE4110F6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a:extLst>
                <a:ext uri="{FF2B5EF4-FFF2-40B4-BE49-F238E27FC236}">
                  <a16:creationId xmlns:a16="http://schemas.microsoft.com/office/drawing/2014/main" id="{7D44C50E-4B0D-458E-8745-151B0968E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Resim 5" descr="elektronik donanım, elektronik mühendisliği, devre, elektronik bileşen içeren bir resim&#10;&#10;Yapay zeka tarafından oluşturulmuş içerik yanlış olabilir.">
            <a:extLst>
              <a:ext uri="{FF2B5EF4-FFF2-40B4-BE49-F238E27FC236}">
                <a16:creationId xmlns:a16="http://schemas.microsoft.com/office/drawing/2014/main" id="{68437356-802F-3A69-29B3-0B7E760E7040}"/>
              </a:ext>
            </a:extLst>
          </p:cNvPr>
          <p:cNvPicPr>
            <a:picLocks noChangeAspect="1"/>
          </p:cNvPicPr>
          <p:nvPr/>
        </p:nvPicPr>
        <p:blipFill>
          <a:blip r:embed="rId2">
            <a:extLst>
              <a:ext uri="{28A0092B-C50C-407E-A947-70E740481C1C}">
                <a14:useLocalDpi xmlns:a14="http://schemas.microsoft.com/office/drawing/2010/main" val="0"/>
              </a:ext>
            </a:extLst>
          </a:blip>
          <a:srcRect l="7129" r="2613" b="-1"/>
          <a:stretch>
            <a:fillRect/>
          </a:stretch>
        </p:blipFill>
        <p:spPr>
          <a:xfrm>
            <a:off x="7082810" y="823198"/>
            <a:ext cx="4166151" cy="2587337"/>
          </a:xfrm>
          <a:prstGeom prst="rect">
            <a:avLst/>
          </a:prstGeom>
        </p:spPr>
      </p:pic>
      <p:pic>
        <p:nvPicPr>
          <p:cNvPr id="8" name="Resim 7" descr="para taşıma, iç mekan içeren bir resim&#10;&#10;Yapay zeka tarafından oluşturulmuş içerik yanlış olabilir.">
            <a:extLst>
              <a:ext uri="{FF2B5EF4-FFF2-40B4-BE49-F238E27FC236}">
                <a16:creationId xmlns:a16="http://schemas.microsoft.com/office/drawing/2014/main" id="{B22583BD-F166-0DF1-FBC3-89B770638CBB}"/>
              </a:ext>
            </a:extLst>
          </p:cNvPr>
          <p:cNvPicPr>
            <a:picLocks noChangeAspect="1"/>
          </p:cNvPicPr>
          <p:nvPr/>
        </p:nvPicPr>
        <p:blipFill>
          <a:blip r:embed="rId3">
            <a:extLst>
              <a:ext uri="{28A0092B-C50C-407E-A947-70E740481C1C}">
                <a14:useLocalDpi xmlns:a14="http://schemas.microsoft.com/office/drawing/2010/main" val="0"/>
              </a:ext>
            </a:extLst>
          </a:blip>
          <a:srcRect l="8174" r="1568" b="-1"/>
          <a:stretch>
            <a:fillRect/>
          </a:stretch>
        </p:blipFill>
        <p:spPr>
          <a:xfrm>
            <a:off x="7082810" y="3440249"/>
            <a:ext cx="4166151" cy="2587337"/>
          </a:xfrm>
          <a:prstGeom prst="rect">
            <a:avLst/>
          </a:prstGeom>
        </p:spPr>
      </p:pic>
      <p:grpSp>
        <p:nvGrpSpPr>
          <p:cNvPr id="37" name="Group 2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8" name="Freeform: Shape 2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2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2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2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2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4F61F91B-361F-4DD4-9DD1-C381F901C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Başlık 1">
            <a:extLst>
              <a:ext uri="{FF2B5EF4-FFF2-40B4-BE49-F238E27FC236}">
                <a16:creationId xmlns:a16="http://schemas.microsoft.com/office/drawing/2014/main" id="{F37C4AE4-8BC8-8E2D-CC49-72F2CB573A95}"/>
              </a:ext>
            </a:extLst>
          </p:cNvPr>
          <p:cNvSpPr>
            <a:spLocks noGrp="1"/>
          </p:cNvSpPr>
          <p:nvPr>
            <p:ph type="title"/>
          </p:nvPr>
        </p:nvSpPr>
        <p:spPr>
          <a:xfrm>
            <a:off x="1014984" y="819015"/>
            <a:ext cx="5821537" cy="2545726"/>
          </a:xfrm>
        </p:spPr>
        <p:txBody>
          <a:bodyPr anchor="b">
            <a:normAutofit/>
          </a:bodyPr>
          <a:lstStyle/>
          <a:p>
            <a:r>
              <a:rPr lang="tr-TR" sz="4800">
                <a:solidFill>
                  <a:schemeClr val="bg1"/>
                </a:solidFill>
              </a:rPr>
              <a:t>Kentsel Madencilik nedir?</a:t>
            </a:r>
          </a:p>
        </p:txBody>
      </p:sp>
      <p:sp>
        <p:nvSpPr>
          <p:cNvPr id="3" name="İçerik Yer Tutucusu 2">
            <a:extLst>
              <a:ext uri="{FF2B5EF4-FFF2-40B4-BE49-F238E27FC236}">
                <a16:creationId xmlns:a16="http://schemas.microsoft.com/office/drawing/2014/main" id="{A44A8AE4-72A1-C6C4-72D0-7580315C9253}"/>
              </a:ext>
            </a:extLst>
          </p:cNvPr>
          <p:cNvSpPr>
            <a:spLocks noGrp="1"/>
          </p:cNvSpPr>
          <p:nvPr>
            <p:ph idx="1"/>
          </p:nvPr>
        </p:nvSpPr>
        <p:spPr>
          <a:xfrm>
            <a:off x="1014984" y="3442089"/>
            <a:ext cx="5821537" cy="2596896"/>
          </a:xfrm>
        </p:spPr>
        <p:txBody>
          <a:bodyPr anchor="t">
            <a:normAutofit/>
          </a:bodyPr>
          <a:lstStyle/>
          <a:p>
            <a:r>
              <a:rPr lang="tr-TR" sz="1800">
                <a:solidFill>
                  <a:schemeClr val="bg1"/>
                </a:solidFill>
              </a:rPr>
              <a:t>Çelik donatı, çatı malzemeleri, bakır borular,alüminyum,elektronik atıklar gibi şehirsel atık malzemelerin geri kazanılması ve yeniden kullanılması anlamına gelir.</a:t>
            </a:r>
          </a:p>
          <a:p>
            <a:r>
              <a:rPr lang="tr-TR" sz="1800">
                <a:solidFill>
                  <a:schemeClr val="bg1"/>
                </a:solidFill>
              </a:rPr>
              <a:t>İthalat bağımlılığının azaltılması ve yerli hammadde üretimini teşvik eder.</a:t>
            </a:r>
          </a:p>
        </p:txBody>
      </p:sp>
    </p:spTree>
    <p:extLst>
      <p:ext uri="{BB962C8B-B14F-4D97-AF65-F5344CB8AC3E}">
        <p14:creationId xmlns:p14="http://schemas.microsoft.com/office/powerpoint/2010/main" val="97786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1" name="Rectangle 7176">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2"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sX0" fmla="*/ 0 w 4343400"/>
              <a:gd name="csY0" fmla="*/ 0 h 18288"/>
              <a:gd name="csX1" fmla="*/ 577052 w 4343400"/>
              <a:gd name="csY1" fmla="*/ 0 h 18288"/>
              <a:gd name="csX2" fmla="*/ 1067235 w 4343400"/>
              <a:gd name="csY2" fmla="*/ 0 h 18288"/>
              <a:gd name="csX3" fmla="*/ 1600853 w 4343400"/>
              <a:gd name="csY3" fmla="*/ 0 h 18288"/>
              <a:gd name="csX4" fmla="*/ 2264773 w 4343400"/>
              <a:gd name="csY4" fmla="*/ 0 h 18288"/>
              <a:gd name="csX5" fmla="*/ 2841825 w 4343400"/>
              <a:gd name="csY5" fmla="*/ 0 h 18288"/>
              <a:gd name="csX6" fmla="*/ 3375442 w 4343400"/>
              <a:gd name="csY6" fmla="*/ 0 h 18288"/>
              <a:gd name="csX7" fmla="*/ 4343400 w 4343400"/>
              <a:gd name="csY7" fmla="*/ 0 h 18288"/>
              <a:gd name="csX8" fmla="*/ 4343400 w 4343400"/>
              <a:gd name="csY8" fmla="*/ 18288 h 18288"/>
              <a:gd name="csX9" fmla="*/ 3722914 w 4343400"/>
              <a:gd name="csY9" fmla="*/ 18288 h 18288"/>
              <a:gd name="csX10" fmla="*/ 3189297 w 4343400"/>
              <a:gd name="csY10" fmla="*/ 18288 h 18288"/>
              <a:gd name="csX11" fmla="*/ 2481943 w 4343400"/>
              <a:gd name="csY11" fmla="*/ 18288 h 18288"/>
              <a:gd name="csX12" fmla="*/ 1904891 w 4343400"/>
              <a:gd name="csY12" fmla="*/ 18288 h 18288"/>
              <a:gd name="csX13" fmla="*/ 1414707 w 4343400"/>
              <a:gd name="csY13" fmla="*/ 18288 h 18288"/>
              <a:gd name="csX14" fmla="*/ 750788 w 4343400"/>
              <a:gd name="csY14" fmla="*/ 18288 h 18288"/>
              <a:gd name="csX15" fmla="*/ 0 w 4343400"/>
              <a:gd name="csY15" fmla="*/ 18288 h 18288"/>
              <a:gd name="csX16" fmla="*/ 0 w 43434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67C0A76-4212-AE7A-471A-0CE7D204C917}"/>
              </a:ext>
            </a:extLst>
          </p:cNvPr>
          <p:cNvSpPr>
            <a:spLocks noGrp="1"/>
          </p:cNvSpPr>
          <p:nvPr>
            <p:ph idx="1"/>
          </p:nvPr>
        </p:nvSpPr>
        <p:spPr>
          <a:xfrm>
            <a:off x="612648" y="2908005"/>
            <a:ext cx="5295015" cy="3268957"/>
          </a:xfrm>
        </p:spPr>
        <p:txBody>
          <a:bodyPr>
            <a:normAutofit/>
          </a:bodyPr>
          <a:lstStyle/>
          <a:p>
            <a:r>
              <a:rPr lang="tr-TR" sz="1500" b="1" dirty="0"/>
              <a:t>Çevre şehircilik ve iklim bakanlığının 02.04.2015 tarihli 29314 resmi gazete sayılı yönetmeliğinde Atık Elektrikli ve Elektronik Eşyaların Yönetimi ve metal atıkların yönetimi belirtilmiştir.</a:t>
            </a:r>
          </a:p>
          <a:p>
            <a:r>
              <a:rPr lang="tr-TR" sz="1500" b="1" dirty="0"/>
              <a:t>Söz konusu yönetmeliğin 4. maddesinin j bendinde atık üreticisi faaliyetleri sonucu atık oluşumuna neden olan kişi, kurum, kuruluş ve işletme ve/veya atığın bileşiminde veya yapısında bir değişikliğe neden olacak ön işlem, karıştırma veya diğer işlemleri yapan herhangi bir gerçek ve/veya tüzel kişiyi açıklamaktadır.</a:t>
            </a:r>
          </a:p>
          <a:p>
            <a:r>
              <a:rPr lang="tr-TR" sz="1500" b="1" dirty="0"/>
              <a:t>Bu kapsamda hepimiz ürettiğimiz atıktan sorumluyuz</a:t>
            </a:r>
            <a:r>
              <a:rPr lang="tr-TR" sz="1500" dirty="0"/>
              <a:t>.</a:t>
            </a:r>
          </a:p>
        </p:txBody>
      </p:sp>
      <p:pic>
        <p:nvPicPr>
          <p:cNvPr id="6" name="Picture 5" descr="Gazete yığını">
            <a:extLst>
              <a:ext uri="{FF2B5EF4-FFF2-40B4-BE49-F238E27FC236}">
                <a16:creationId xmlns:a16="http://schemas.microsoft.com/office/drawing/2014/main" id="{6D788252-D8D8-C887-8E44-0B6B50FEFB07}"/>
              </a:ext>
            </a:extLst>
          </p:cNvPr>
          <p:cNvPicPr>
            <a:picLocks noChangeAspect="1"/>
          </p:cNvPicPr>
          <p:nvPr/>
        </p:nvPicPr>
        <p:blipFill>
          <a:blip r:embed="rId2"/>
          <a:srcRect l="6516" r="-2" b="-2"/>
          <a:stretch>
            <a:fillRect/>
          </a:stretch>
        </p:blipFill>
        <p:spPr>
          <a:xfrm>
            <a:off x="6396397" y="808963"/>
            <a:ext cx="2603605" cy="1991329"/>
          </a:xfrm>
          <a:prstGeom prst="rect">
            <a:avLst/>
          </a:prstGeom>
        </p:spPr>
      </p:pic>
      <p:pic>
        <p:nvPicPr>
          <p:cNvPr id="7172" name="Picture 4" descr="Kurumsal Kimlik - Sıfır Atık">
            <a:extLst>
              <a:ext uri="{FF2B5EF4-FFF2-40B4-BE49-F238E27FC236}">
                <a16:creationId xmlns:a16="http://schemas.microsoft.com/office/drawing/2014/main" id="{95C4F1C8-264A-8AE8-E401-1AFE85CEB1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24328" y="966946"/>
            <a:ext cx="2603605" cy="1675363"/>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metin, logo, yazı tipi, simge, sembol içeren bir resim&#10;&#10;Yapay zeka tarafından oluşturulmuş içerik yanlış olabilir.">
            <a:extLst>
              <a:ext uri="{FF2B5EF4-FFF2-40B4-BE49-F238E27FC236}">
                <a16:creationId xmlns:a16="http://schemas.microsoft.com/office/drawing/2014/main" id="{2AAF7C6E-9D65-F637-DC56-6C5B0A3F14DB}"/>
              </a:ext>
            </a:extLst>
          </p:cNvPr>
          <p:cNvPicPr>
            <a:picLocks noChangeAspect="1"/>
          </p:cNvPicPr>
          <p:nvPr/>
        </p:nvPicPr>
        <p:blipFill>
          <a:blip r:embed="rId4"/>
          <a:srcRect l="2096"/>
          <a:stretch>
            <a:fillRect/>
          </a:stretch>
        </p:blipFill>
        <p:spPr>
          <a:xfrm>
            <a:off x="6396397" y="3428526"/>
            <a:ext cx="5431536" cy="2746168"/>
          </a:xfrm>
          <a:prstGeom prst="rect">
            <a:avLst/>
          </a:prstGeom>
        </p:spPr>
      </p:pic>
      <p:sp>
        <p:nvSpPr>
          <p:cNvPr id="4" name="AutoShape 2">
            <a:extLst>
              <a:ext uri="{FF2B5EF4-FFF2-40B4-BE49-F238E27FC236}">
                <a16:creationId xmlns:a16="http://schemas.microsoft.com/office/drawing/2014/main" id="{F5050C60-D524-5C91-DA03-89312D1DDA5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04820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Kurumsal Kimlik - Sıfır Atık">
            <a:extLst>
              <a:ext uri="{FF2B5EF4-FFF2-40B4-BE49-F238E27FC236}">
                <a16:creationId xmlns:a16="http://schemas.microsoft.com/office/drawing/2014/main" id="{C571183E-BF28-0A6B-7BF3-C5FD9BCB3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64" b="13"/>
          <a:stretch>
            <a:fillRect/>
          </a:stretch>
        </p:blipFill>
        <p:spPr bwMode="auto">
          <a:xfrm>
            <a:off x="20" y="-18829"/>
            <a:ext cx="5433960" cy="345551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4609055E-76DE-EFB9-BA84-7EB970184B07}"/>
              </a:ext>
            </a:extLst>
          </p:cNvPr>
          <p:cNvPicPr>
            <a:picLocks noChangeAspect="1"/>
          </p:cNvPicPr>
          <p:nvPr/>
        </p:nvPicPr>
        <p:blipFill>
          <a:blip r:embed="rId3">
            <a:extLst>
              <a:ext uri="{28A0092B-C50C-407E-A947-70E740481C1C}">
                <a14:useLocalDpi xmlns:a14="http://schemas.microsoft.com/office/drawing/2010/main" val="0"/>
              </a:ext>
            </a:extLst>
          </a:blip>
          <a:srcRect t="6908" r="1" b="1"/>
          <a:stretch>
            <a:fillRect/>
          </a:stretch>
        </p:blipFill>
        <p:spPr>
          <a:xfrm>
            <a:off x="20" y="3421856"/>
            <a:ext cx="5433962" cy="3447832"/>
          </a:xfrm>
          <a:prstGeom prst="rect">
            <a:avLst/>
          </a:prstGeom>
        </p:spPr>
      </p:pic>
      <p:grpSp>
        <p:nvGrpSpPr>
          <p:cNvPr id="1050" name="Group 1049">
            <a:extLst>
              <a:ext uri="{FF2B5EF4-FFF2-40B4-BE49-F238E27FC236}">
                <a16:creationId xmlns:a16="http://schemas.microsoft.com/office/drawing/2014/main" id="{923615DC-F5A3-677C-DB79-DA387F11F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51" name="Rectangle 1050">
              <a:extLst>
                <a:ext uri="{FF2B5EF4-FFF2-40B4-BE49-F238E27FC236}">
                  <a16:creationId xmlns:a16="http://schemas.microsoft.com/office/drawing/2014/main" id="{BCB2E658-9767-8805-2BCB-63F4F3AEC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BEA709A9-EE8C-7D2E-43D2-E8A342BA0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17C94FC7-0B2F-76BE-9467-CE11D0B47BAA}"/>
              </a:ext>
            </a:extLst>
          </p:cNvPr>
          <p:cNvSpPr>
            <a:spLocks noGrp="1"/>
          </p:cNvSpPr>
          <p:nvPr>
            <p:ph idx="1"/>
          </p:nvPr>
        </p:nvSpPr>
        <p:spPr>
          <a:xfrm>
            <a:off x="6095999" y="2533476"/>
            <a:ext cx="5211301" cy="3447832"/>
          </a:xfrm>
        </p:spPr>
        <p:txBody>
          <a:bodyPr anchor="t">
            <a:normAutofit/>
          </a:bodyPr>
          <a:lstStyle/>
          <a:p>
            <a:r>
              <a:rPr lang="tr-TR" sz="2000"/>
              <a:t>27 Eylül 2017 de başlatılan Sıfır atık projesinde 2025 yılına kadar 498 milyon ağaç kesilmekten kurtarılırken, 819 milyon metreküp su tasarrufu sağlandı. 127 milyon varil petrolden tasarruf edilirken, 5,9 milyon ton sera gazı salımı önlendi.(https://csb.gov.tr/)</a:t>
            </a:r>
          </a:p>
          <a:p>
            <a:endParaRPr lang="tr-TR" sz="2000"/>
          </a:p>
        </p:txBody>
      </p:sp>
    </p:spTree>
    <p:extLst>
      <p:ext uri="{BB962C8B-B14F-4D97-AF65-F5344CB8AC3E}">
        <p14:creationId xmlns:p14="http://schemas.microsoft.com/office/powerpoint/2010/main" val="411953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06" name="Rectangle 2080">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Kurumsal Kimlik">
            <a:extLst>
              <a:ext uri="{FF2B5EF4-FFF2-40B4-BE49-F238E27FC236}">
                <a16:creationId xmlns:a16="http://schemas.microsoft.com/office/drawing/2014/main" id="{5C10EC7D-C8F8-A44F-79F7-8CFD0B579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989" r="1" b="23543"/>
          <a:stretch>
            <a:fillRect/>
          </a:stretch>
        </p:blipFill>
        <p:spPr bwMode="auto">
          <a:xfrm>
            <a:off x="5186554" y="163646"/>
            <a:ext cx="6806703" cy="2623097"/>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50119F18-95EA-10B5-A3B4-AF58EAFA03C3}"/>
              </a:ext>
            </a:extLst>
          </p:cNvPr>
          <p:cNvSpPr>
            <a:spLocks noGrp="1"/>
          </p:cNvSpPr>
          <p:nvPr>
            <p:ph idx="1"/>
          </p:nvPr>
        </p:nvSpPr>
        <p:spPr>
          <a:xfrm>
            <a:off x="746665" y="1972803"/>
            <a:ext cx="3986155" cy="2588458"/>
          </a:xfrm>
        </p:spPr>
        <p:txBody>
          <a:bodyPr>
            <a:normAutofit/>
          </a:bodyPr>
          <a:lstStyle/>
          <a:p>
            <a:r>
              <a:rPr lang="tr-TR" sz="2000" dirty="0"/>
              <a:t>ATIKLAR ÇÖP DEĞİL GELECEKTİR!</a:t>
            </a:r>
          </a:p>
          <a:p>
            <a:r>
              <a:rPr lang="tr-TR" sz="2000" b="1" dirty="0"/>
              <a:t>Atık Yönetimi Ve Geri Dönüşüm Koordinatörlüğü</a:t>
            </a:r>
          </a:p>
          <a:p>
            <a:r>
              <a:rPr lang="tr-TR" sz="2000" b="1" dirty="0">
                <a:hlinkClick r:id="rId3">
                  <a:extLst>
                    <a:ext uri="{A12FA001-AC4F-418D-AE19-62706E023703}">
                      <ahyp:hlinkClr xmlns:ahyp="http://schemas.microsoft.com/office/drawing/2018/hyperlinkcolor" val="tx"/>
                    </a:ext>
                  </a:extLst>
                </a:hlinkClick>
              </a:rPr>
              <a:t>https://atikyonetimi.karabuk.edu.tr/</a:t>
            </a:r>
            <a:endParaRPr lang="tr-TR" sz="2000" b="1" dirty="0"/>
          </a:p>
        </p:txBody>
      </p:sp>
      <p:pic>
        <p:nvPicPr>
          <p:cNvPr id="5" name="Resim 4" descr="manzara, dış mekan, su, gökyüzü içeren bir resim&#10;&#10;Yapay zeka tarafından oluşturulmuş içerik yanlış olabilir.">
            <a:extLst>
              <a:ext uri="{FF2B5EF4-FFF2-40B4-BE49-F238E27FC236}">
                <a16:creationId xmlns:a16="http://schemas.microsoft.com/office/drawing/2014/main" id="{0F9FEDC6-62A9-DD36-449A-8A2A0DDE5F0C}"/>
              </a:ext>
            </a:extLst>
          </p:cNvPr>
          <p:cNvPicPr>
            <a:picLocks noChangeAspect="1"/>
          </p:cNvPicPr>
          <p:nvPr/>
        </p:nvPicPr>
        <p:blipFill>
          <a:blip r:embed="rId4">
            <a:extLst>
              <a:ext uri="{28A0092B-C50C-407E-A947-70E740481C1C}">
                <a14:useLocalDpi xmlns:a14="http://schemas.microsoft.com/office/drawing/2010/main" val="0"/>
              </a:ext>
            </a:extLst>
          </a:blip>
          <a:srcRect t="12850" r="-2" b="13169"/>
          <a:stretch>
            <a:fillRect/>
          </a:stretch>
        </p:blipFill>
        <p:spPr>
          <a:xfrm>
            <a:off x="5186554" y="2956875"/>
            <a:ext cx="6806703" cy="3352653"/>
          </a:xfrm>
          <a:prstGeom prst="rect">
            <a:avLst/>
          </a:prstGeom>
        </p:spPr>
      </p:pic>
    </p:spTree>
    <p:extLst>
      <p:ext uri="{BB962C8B-B14F-4D97-AF65-F5344CB8AC3E}">
        <p14:creationId xmlns:p14="http://schemas.microsoft.com/office/powerpoint/2010/main" val="104714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558A2ED1-9FF6-6E99-19C9-7A449239FBF8}"/>
              </a:ext>
            </a:extLst>
          </p:cNvPr>
          <p:cNvSpPr>
            <a:spLocks noGrp="1"/>
          </p:cNvSpPr>
          <p:nvPr>
            <p:ph type="title"/>
          </p:nvPr>
        </p:nvSpPr>
        <p:spPr>
          <a:xfrm>
            <a:off x="838200" y="609600"/>
            <a:ext cx="3739341" cy="1330839"/>
          </a:xfrm>
        </p:spPr>
        <p:txBody>
          <a:bodyPr>
            <a:normAutofit/>
          </a:bodyPr>
          <a:lstStyle/>
          <a:p>
            <a:r>
              <a:rPr lang="tr-TR" dirty="0">
                <a:solidFill>
                  <a:schemeClr val="accent6"/>
                </a:solidFill>
              </a:rPr>
              <a:t>GELECEĞE DEĞER KAT!</a:t>
            </a:r>
          </a:p>
        </p:txBody>
      </p:sp>
      <p:sp>
        <p:nvSpPr>
          <p:cNvPr id="3" name="İçerik Yer Tutucusu 2">
            <a:extLst>
              <a:ext uri="{FF2B5EF4-FFF2-40B4-BE49-F238E27FC236}">
                <a16:creationId xmlns:a16="http://schemas.microsoft.com/office/drawing/2014/main" id="{0DE4BE87-18E3-A57F-0BBF-BA4E8A7B34F1}"/>
              </a:ext>
            </a:extLst>
          </p:cNvPr>
          <p:cNvSpPr>
            <a:spLocks noGrp="1"/>
          </p:cNvSpPr>
          <p:nvPr>
            <p:ph idx="1"/>
          </p:nvPr>
        </p:nvSpPr>
        <p:spPr>
          <a:xfrm>
            <a:off x="862366" y="2194102"/>
            <a:ext cx="3427001" cy="3908586"/>
          </a:xfrm>
        </p:spPr>
        <p:txBody>
          <a:bodyPr>
            <a:normAutofit/>
          </a:bodyPr>
          <a:lstStyle/>
          <a:p>
            <a:r>
              <a:rPr lang="tr-TR" sz="2000" dirty="0"/>
              <a:t>İsrafın önlenmesi, kaynakların verimli kullanılması ve atık miktarının minimize edilmesi gelecek adına değerli kazanımlarımız olacaktır.</a:t>
            </a:r>
          </a:p>
          <a:p>
            <a:endParaRPr lang="tr-TR" sz="2000" dirty="0"/>
          </a:p>
        </p:txBody>
      </p:sp>
      <p:pic>
        <p:nvPicPr>
          <p:cNvPr id="1026" name="Picture 2" descr="Sıfır Atık Nedir? | SÜRDÜRÜLEBİLİRLİK OFİSİ">
            <a:extLst>
              <a:ext uri="{FF2B5EF4-FFF2-40B4-BE49-F238E27FC236}">
                <a16:creationId xmlns:a16="http://schemas.microsoft.com/office/drawing/2014/main" id="{BAA3A240-6DEE-DD6A-07F8-40C2FCC974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741"/>
          <a:stretch>
            <a:fillRect/>
          </a:stretch>
        </p:blipFill>
        <p:spPr bwMode="auto">
          <a:xfrm>
            <a:off x="5565966" y="661916"/>
            <a:ext cx="5914123" cy="555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06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1B5527E2-1205-15FC-0DD8-3A8DEC5783D5}"/>
              </a:ext>
            </a:extLst>
          </p:cNvPr>
          <p:cNvSpPr>
            <a:spLocks noGrp="1"/>
          </p:cNvSpPr>
          <p:nvPr>
            <p:ph type="title"/>
          </p:nvPr>
        </p:nvSpPr>
        <p:spPr>
          <a:xfrm>
            <a:off x="6657715" y="467271"/>
            <a:ext cx="4195674" cy="2052522"/>
          </a:xfrm>
        </p:spPr>
        <p:txBody>
          <a:bodyPr anchor="b">
            <a:normAutofit/>
          </a:bodyPr>
          <a:lstStyle/>
          <a:p>
            <a:r>
              <a:rPr lang="tr-TR" sz="5600"/>
              <a:t>E-atık Nedir?</a:t>
            </a:r>
          </a:p>
        </p:txBody>
      </p:sp>
      <p:sp>
        <p:nvSpPr>
          <p:cNvPr id="34" name="Oval 3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Resim 26" descr="çöp, dış mekan, plastik, yer içeren bir resim&#10;&#10;Yapay zeka tarafından oluşturulmuş içerik yanlış olabilir.">
            <a:extLst>
              <a:ext uri="{FF2B5EF4-FFF2-40B4-BE49-F238E27FC236}">
                <a16:creationId xmlns:a16="http://schemas.microsoft.com/office/drawing/2014/main" id="{3358E79B-B058-116E-6EB6-BBA263840D21}"/>
              </a:ext>
            </a:extLst>
          </p:cNvPr>
          <p:cNvPicPr>
            <a:picLocks noChangeAspect="1"/>
          </p:cNvPicPr>
          <p:nvPr/>
        </p:nvPicPr>
        <p:blipFill>
          <a:blip r:embed="rId2">
            <a:extLst>
              <a:ext uri="{28A0092B-C50C-407E-A947-70E740481C1C}">
                <a14:useLocalDpi xmlns:a14="http://schemas.microsoft.com/office/drawing/2010/main" val="0"/>
              </a:ext>
            </a:extLst>
          </a:blip>
          <a:srcRect l="11685" r="22066" b="2"/>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İçerik Yer Tutucusu 2">
            <a:extLst>
              <a:ext uri="{FF2B5EF4-FFF2-40B4-BE49-F238E27FC236}">
                <a16:creationId xmlns:a16="http://schemas.microsoft.com/office/drawing/2014/main" id="{7840032B-9F99-663E-D7E3-C08A56AEEA98}"/>
              </a:ext>
            </a:extLst>
          </p:cNvPr>
          <p:cNvSpPr>
            <a:spLocks noGrp="1"/>
          </p:cNvSpPr>
          <p:nvPr>
            <p:ph idx="1"/>
          </p:nvPr>
        </p:nvSpPr>
        <p:spPr>
          <a:xfrm>
            <a:off x="6657715" y="2990818"/>
            <a:ext cx="4195673" cy="2913872"/>
          </a:xfrm>
        </p:spPr>
        <p:txBody>
          <a:bodyPr anchor="t">
            <a:normAutofit/>
          </a:bodyPr>
          <a:lstStyle/>
          <a:p>
            <a:r>
              <a:rPr lang="tr-TR" sz="1700">
                <a:solidFill>
                  <a:schemeClr val="tx1">
                    <a:alpha val="80000"/>
                  </a:schemeClr>
                </a:solidFill>
              </a:rPr>
              <a:t>Ömrünü tamamlamış her türlü elektrikli ve elektronik cihaz e-atık kategorisine girmektedir. Hepimizde bulunan cep telefonlarından televizyonlara bilgisayarlardan bataryalara kadar geniş bir yelpazede e-atıklar yer almaktadır.</a:t>
            </a:r>
          </a:p>
          <a:p>
            <a:r>
              <a:rPr lang="tr-TR" sz="1700">
                <a:solidFill>
                  <a:schemeClr val="tx1">
                    <a:alpha val="80000"/>
                  </a:schemeClr>
                </a:solidFill>
              </a:rPr>
              <a:t>E- atıklar büyük ev aletleri, küçük ev aletleri, bilişim ve telekomünikasyon ekipmanları olarak kategorize edilebilir.</a:t>
            </a:r>
          </a:p>
        </p:txBody>
      </p:sp>
      <p:sp>
        <p:nvSpPr>
          <p:cNvPr id="4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34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descr="elektronik donanım, devre bileşeni, elektronik mühendisliği, pasif devre bileşeni içeren bir resim">
            <a:extLst>
              <a:ext uri="{FF2B5EF4-FFF2-40B4-BE49-F238E27FC236}">
                <a16:creationId xmlns:a16="http://schemas.microsoft.com/office/drawing/2014/main" id="{E04116B0-AB3F-3F9C-7FE7-A66F51BCD344}"/>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7089" b="6704"/>
          <a:stretch>
            <a:fillRect/>
          </a:stretch>
        </p:blipFill>
        <p:spPr>
          <a:xfrm>
            <a:off x="20" y="1"/>
            <a:ext cx="12191980" cy="6857999"/>
          </a:xfrm>
          <a:prstGeom prst="rect">
            <a:avLst/>
          </a:prstGeom>
        </p:spPr>
      </p:pic>
      <p:sp>
        <p:nvSpPr>
          <p:cNvPr id="2" name="Başlık 1">
            <a:extLst>
              <a:ext uri="{FF2B5EF4-FFF2-40B4-BE49-F238E27FC236}">
                <a16:creationId xmlns:a16="http://schemas.microsoft.com/office/drawing/2014/main" id="{C4D7BFEB-8859-1BB5-24B5-E5B79032A90B}"/>
              </a:ext>
            </a:extLst>
          </p:cNvPr>
          <p:cNvSpPr>
            <a:spLocks noGrp="1"/>
          </p:cNvSpPr>
          <p:nvPr>
            <p:ph type="title"/>
          </p:nvPr>
        </p:nvSpPr>
        <p:spPr>
          <a:xfrm>
            <a:off x="838199" y="1065862"/>
            <a:ext cx="6052955" cy="4726276"/>
          </a:xfrm>
        </p:spPr>
        <p:txBody>
          <a:bodyPr>
            <a:normAutofit/>
          </a:bodyPr>
          <a:lstStyle/>
          <a:p>
            <a:pPr algn="r"/>
            <a:r>
              <a:rPr lang="tr-TR" sz="6800">
                <a:ln w="22225">
                  <a:solidFill>
                    <a:srgbClr val="FFFFFF"/>
                  </a:solidFill>
                </a:ln>
                <a:noFill/>
              </a:rPr>
              <a:t>Ekonomik sürdürülebilirliğe yardım et!</a:t>
            </a:r>
          </a:p>
        </p:txBody>
      </p:sp>
      <p:cxnSp>
        <p:nvCxnSpPr>
          <p:cNvPr id="23" name="Straight Connector 15">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12B494A4-CECE-BF12-25D5-C5FABFD43CF1}"/>
              </a:ext>
            </a:extLst>
          </p:cNvPr>
          <p:cNvSpPr>
            <a:spLocks noGrp="1"/>
          </p:cNvSpPr>
          <p:nvPr>
            <p:ph idx="1"/>
          </p:nvPr>
        </p:nvSpPr>
        <p:spPr>
          <a:xfrm>
            <a:off x="7534641" y="1065862"/>
            <a:ext cx="3860002" cy="4726276"/>
          </a:xfrm>
        </p:spPr>
        <p:txBody>
          <a:bodyPr anchor="ctr">
            <a:normAutofit/>
          </a:bodyPr>
          <a:lstStyle/>
          <a:p>
            <a:r>
              <a:rPr lang="tr-TR" sz="2000">
                <a:solidFill>
                  <a:srgbClr val="FFFFFF"/>
                </a:solidFill>
              </a:rPr>
              <a:t>E-atıklar sadece "çöp" değildir; içinde altın, gümüş, bakır gibi değerli metaller ve plastik barındırır.</a:t>
            </a:r>
          </a:p>
        </p:txBody>
      </p:sp>
    </p:spTree>
    <p:extLst>
      <p:ext uri="{BB962C8B-B14F-4D97-AF65-F5344CB8AC3E}">
        <p14:creationId xmlns:p14="http://schemas.microsoft.com/office/powerpoint/2010/main" val="32867991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Resim 9">
            <a:extLst>
              <a:ext uri="{FF2B5EF4-FFF2-40B4-BE49-F238E27FC236}">
                <a16:creationId xmlns:a16="http://schemas.microsoft.com/office/drawing/2014/main" id="{FBD472D2-4ACA-25F9-07E6-FE389329C434}"/>
              </a:ext>
            </a:extLst>
          </p:cNvPr>
          <p:cNvPicPr>
            <a:picLocks noChangeAspect="1"/>
          </p:cNvPicPr>
          <p:nvPr/>
        </p:nvPicPr>
        <p:blipFill>
          <a:blip r:embed="rId2">
            <a:extLst>
              <a:ext uri="{28A0092B-C50C-407E-A947-70E740481C1C}">
                <a14:useLocalDpi xmlns:a14="http://schemas.microsoft.com/office/drawing/2010/main" val="0"/>
              </a:ext>
            </a:extLst>
          </a:blip>
          <a:srcRect t="27223" r="-1" b="3627"/>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Resim 7" descr="su, dış mekan, jeoloji, yer içeren bir resim&#10;&#10;Yapay zeka tarafından oluşturulmuş içerik yanlış olabilir.">
            <a:extLst>
              <a:ext uri="{FF2B5EF4-FFF2-40B4-BE49-F238E27FC236}">
                <a16:creationId xmlns:a16="http://schemas.microsoft.com/office/drawing/2014/main" id="{F4ED1924-F63A-D520-0E2F-13CCB762D279}"/>
              </a:ext>
            </a:extLst>
          </p:cNvPr>
          <p:cNvPicPr>
            <a:picLocks noChangeAspect="1"/>
          </p:cNvPicPr>
          <p:nvPr/>
        </p:nvPicPr>
        <p:blipFill>
          <a:blip r:embed="rId3">
            <a:extLst>
              <a:ext uri="{28A0092B-C50C-407E-A947-70E740481C1C}">
                <a14:useLocalDpi xmlns:a14="http://schemas.microsoft.com/office/drawing/2010/main" val="0"/>
              </a:ext>
            </a:extLst>
          </a:blip>
          <a:srcRect t="2062" r="2" b="30235"/>
          <a:stretch>
            <a:fillRect/>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7" name="Freeform: Shape 1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id="{C8AC707B-C2E6-2B31-F288-B65FD4546EE1}"/>
              </a:ext>
            </a:extLst>
          </p:cNvPr>
          <p:cNvSpPr>
            <a:spLocks noGrp="1"/>
          </p:cNvSpPr>
          <p:nvPr>
            <p:ph type="title"/>
          </p:nvPr>
        </p:nvSpPr>
        <p:spPr>
          <a:xfrm>
            <a:off x="448056" y="859536"/>
            <a:ext cx="4832802" cy="1243584"/>
          </a:xfrm>
        </p:spPr>
        <p:txBody>
          <a:bodyPr>
            <a:normAutofit/>
          </a:bodyPr>
          <a:lstStyle/>
          <a:p>
            <a:r>
              <a:rPr lang="tr-TR" sz="3400"/>
              <a:t>E-Atıklardaki Gizli Tehlike</a:t>
            </a:r>
          </a:p>
        </p:txBody>
      </p:sp>
      <p:sp>
        <p:nvSpPr>
          <p:cNvPr id="21" name="Rectangle 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DD886C0E-75C2-BE4F-7760-8CFCE47D91D9}"/>
              </a:ext>
            </a:extLst>
          </p:cNvPr>
          <p:cNvSpPr>
            <a:spLocks noGrp="1"/>
          </p:cNvSpPr>
          <p:nvPr>
            <p:ph idx="1"/>
          </p:nvPr>
        </p:nvSpPr>
        <p:spPr>
          <a:xfrm>
            <a:off x="448056" y="2512611"/>
            <a:ext cx="4832803" cy="3664351"/>
          </a:xfrm>
        </p:spPr>
        <p:txBody>
          <a:bodyPr>
            <a:normAutofit/>
          </a:bodyPr>
          <a:lstStyle/>
          <a:p>
            <a:r>
              <a:rPr lang="tr-TR" sz="2000" dirty="0"/>
              <a:t>Atık metallerin korozyona(paslanmaya) maruz kalmamış olması doğa kirlenmesini azaltacaktır.</a:t>
            </a:r>
          </a:p>
          <a:p>
            <a:r>
              <a:rPr lang="tr-TR" sz="2000" dirty="0"/>
              <a:t>Kurşun, </a:t>
            </a:r>
            <a:r>
              <a:rPr lang="tr-TR" sz="2000" dirty="0" err="1"/>
              <a:t>civa</a:t>
            </a:r>
            <a:r>
              <a:rPr lang="tr-TR" sz="2000" dirty="0"/>
              <a:t>, kadmiyum gibi ağır metaller doğru şekilde geri dönüştürülmezse toprağa ve yeraltı sularına karışır. </a:t>
            </a:r>
          </a:p>
          <a:p>
            <a:r>
              <a:rPr lang="tr-TR" sz="2000" dirty="0"/>
              <a:t>Bu karışma sonucunda temiz su kıtlığı verimsiz kirli topraklar meydana gelir.</a:t>
            </a:r>
          </a:p>
          <a:p>
            <a:endParaRPr lang="tr-TR" sz="2000" dirty="0"/>
          </a:p>
        </p:txBody>
      </p:sp>
    </p:spTree>
    <p:extLst>
      <p:ext uri="{BB962C8B-B14F-4D97-AF65-F5344CB8AC3E}">
        <p14:creationId xmlns:p14="http://schemas.microsoft.com/office/powerpoint/2010/main" val="52179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11">
            <a:extLst>
              <a:ext uri="{FF2B5EF4-FFF2-40B4-BE49-F238E27FC236}">
                <a16:creationId xmlns:a16="http://schemas.microsoft.com/office/drawing/2014/main" id="{D8C3AFD7-4CCE-484E-84C6-80FB3E3E2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3" name="Rectangle 12">
              <a:extLst>
                <a:ext uri="{FF2B5EF4-FFF2-40B4-BE49-F238E27FC236}">
                  <a16:creationId xmlns:a16="http://schemas.microsoft.com/office/drawing/2014/main" id="{490C807E-560D-4B1E-8911-1B0B4631F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CCC1DF5-83E7-46A1-8737-18B5AA0F1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02114E49-C077-4083-B5C1-6A6E70F4D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117348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id="{54625906-3F8C-C09C-5A5E-B3FCADCDC8EF}"/>
              </a:ext>
            </a:extLst>
          </p:cNvPr>
          <p:cNvSpPr>
            <a:spLocks noGrp="1"/>
          </p:cNvSpPr>
          <p:nvPr>
            <p:ph type="title"/>
          </p:nvPr>
        </p:nvSpPr>
        <p:spPr>
          <a:xfrm>
            <a:off x="685801" y="1676400"/>
            <a:ext cx="4953000" cy="1216153"/>
          </a:xfrm>
        </p:spPr>
        <p:txBody>
          <a:bodyPr anchor="t">
            <a:normAutofit/>
          </a:bodyPr>
          <a:lstStyle/>
          <a:p>
            <a:r>
              <a:rPr lang="tr-TR" sz="4000"/>
              <a:t>Enerjiden Tasarruf Et Hammaddeni Koru</a:t>
            </a:r>
          </a:p>
        </p:txBody>
      </p:sp>
      <p:sp>
        <p:nvSpPr>
          <p:cNvPr id="3" name="İçerik Yer Tutucusu 2">
            <a:extLst>
              <a:ext uri="{FF2B5EF4-FFF2-40B4-BE49-F238E27FC236}">
                <a16:creationId xmlns:a16="http://schemas.microsoft.com/office/drawing/2014/main" id="{F2F654C9-5DED-4B84-3A5D-0CEF5F599254}"/>
              </a:ext>
            </a:extLst>
          </p:cNvPr>
          <p:cNvSpPr>
            <a:spLocks noGrp="1"/>
          </p:cNvSpPr>
          <p:nvPr>
            <p:ph idx="1"/>
          </p:nvPr>
        </p:nvSpPr>
        <p:spPr>
          <a:xfrm>
            <a:off x="685801" y="3429000"/>
            <a:ext cx="4953000" cy="1752599"/>
          </a:xfrm>
        </p:spPr>
        <p:txBody>
          <a:bodyPr>
            <a:normAutofit/>
          </a:bodyPr>
          <a:lstStyle/>
          <a:p>
            <a:r>
              <a:rPr lang="tr-TR" sz="1700" dirty="0">
                <a:solidFill>
                  <a:schemeClr val="tx1">
                    <a:alpha val="55000"/>
                  </a:schemeClr>
                </a:solidFill>
              </a:rPr>
              <a:t>Demir, çelik, alüminyum, bakır ve pirinç gibi metallerin atıkları sonsuz kez geri dönüştürülebilir. Bu dönüştürme ve yeniden kullanma ekonomik sürdürülebilirliğin yanında tekrar maden çıkarma faaliyetlerini azaltarak yeşil doğanın korunmasını sağlayacaktır.</a:t>
            </a:r>
          </a:p>
        </p:txBody>
      </p:sp>
      <p:pic>
        <p:nvPicPr>
          <p:cNvPr id="5" name="Resim 4" descr="dış mekan, kirlenme, kaya, yıkım içeren bir resim&#10;&#10;Yapay zeka tarafından oluşturulmuş içerik yanlış olabilir.">
            <a:extLst>
              <a:ext uri="{FF2B5EF4-FFF2-40B4-BE49-F238E27FC236}">
                <a16:creationId xmlns:a16="http://schemas.microsoft.com/office/drawing/2014/main" id="{DAB9A9E8-4D67-CEF0-A724-42701A52C793}"/>
              </a:ext>
            </a:extLst>
          </p:cNvPr>
          <p:cNvPicPr>
            <a:picLocks noChangeAspect="1"/>
          </p:cNvPicPr>
          <p:nvPr/>
        </p:nvPicPr>
        <p:blipFill>
          <a:blip r:embed="rId2">
            <a:extLst>
              <a:ext uri="{28A0092B-C50C-407E-A947-70E740481C1C}">
                <a14:useLocalDpi xmlns:a14="http://schemas.microsoft.com/office/drawing/2010/main" val="0"/>
              </a:ext>
            </a:extLst>
          </a:blip>
          <a:srcRect l="6293" r="3" b="3"/>
          <a:stretch>
            <a:fillRect/>
          </a:stretch>
        </p:blipFill>
        <p:spPr>
          <a:xfrm>
            <a:off x="6096000" y="1676400"/>
            <a:ext cx="4953000" cy="3505200"/>
          </a:xfrm>
          <a:prstGeom prst="rect">
            <a:avLst/>
          </a:prstGeom>
        </p:spPr>
      </p:pic>
    </p:spTree>
    <p:extLst>
      <p:ext uri="{BB962C8B-B14F-4D97-AF65-F5344CB8AC3E}">
        <p14:creationId xmlns:p14="http://schemas.microsoft.com/office/powerpoint/2010/main" val="419494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FF1298-2171-EE3D-6D9F-4D1AE83B678C}"/>
              </a:ext>
            </a:extLst>
          </p:cNvPr>
          <p:cNvSpPr>
            <a:spLocks noGrp="1"/>
          </p:cNvSpPr>
          <p:nvPr>
            <p:ph type="title"/>
          </p:nvPr>
        </p:nvSpPr>
        <p:spPr>
          <a:xfrm>
            <a:off x="762000" y="1138036"/>
            <a:ext cx="3962400" cy="1402470"/>
          </a:xfrm>
        </p:spPr>
        <p:txBody>
          <a:bodyPr anchor="t">
            <a:normAutofit/>
          </a:bodyPr>
          <a:lstStyle/>
          <a:p>
            <a:r>
              <a:rPr lang="tr-TR" sz="3200"/>
              <a:t>Yerinde Ayrıştır, Biriktir Ve Getir!</a:t>
            </a:r>
          </a:p>
        </p:txBody>
      </p:sp>
      <p:cxnSp>
        <p:nvCxnSpPr>
          <p:cNvPr id="40" name="Straight Connector 3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Content Placeholder 29">
            <a:extLst>
              <a:ext uri="{FF2B5EF4-FFF2-40B4-BE49-F238E27FC236}">
                <a16:creationId xmlns:a16="http://schemas.microsoft.com/office/drawing/2014/main" id="{368E815C-9855-8C16-5458-D14FF0B59F5D}"/>
              </a:ext>
            </a:extLst>
          </p:cNvPr>
          <p:cNvSpPr>
            <a:spLocks noGrp="1"/>
          </p:cNvSpPr>
          <p:nvPr>
            <p:ph idx="1"/>
          </p:nvPr>
        </p:nvSpPr>
        <p:spPr>
          <a:xfrm>
            <a:off x="762001" y="2551176"/>
            <a:ext cx="3962400" cy="3591207"/>
          </a:xfrm>
        </p:spPr>
        <p:txBody>
          <a:bodyPr>
            <a:normAutofit/>
          </a:bodyPr>
          <a:lstStyle/>
          <a:p>
            <a:r>
              <a:rPr lang="tr-TR" sz="2000" dirty="0"/>
              <a:t>Üniversitemiz Merkez Kampüs ve Safranbolu Kampüsü binalarında metal atıkların toplanması amacıyla gri metal atık kutuları bulunmaktadır.</a:t>
            </a:r>
          </a:p>
          <a:p>
            <a:r>
              <a:rPr lang="tr-TR" sz="2000" dirty="0"/>
              <a:t>Elektronik atıklar atık getirme merkezi önüne bırakılabilmektedir.</a:t>
            </a:r>
          </a:p>
          <a:p>
            <a:r>
              <a:rPr lang="tr-TR" sz="2000" dirty="0"/>
              <a:t>Evlerimizdeki elektronik atıkları merkezimize getirebilirsiniz.</a:t>
            </a:r>
            <a:endParaRPr lang="en-US" sz="2000" dirty="0"/>
          </a:p>
        </p:txBody>
      </p:sp>
      <p:sp>
        <p:nvSpPr>
          <p:cNvPr id="42" name="Rectangle 41">
            <a:extLst>
              <a:ext uri="{FF2B5EF4-FFF2-40B4-BE49-F238E27FC236}">
                <a16:creationId xmlns:a16="http://schemas.microsoft.com/office/drawing/2014/main" id="{2AB11B05-5E59-5B88-D8DB-0E975DEAE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27" y="0"/>
            <a:ext cx="6927273" cy="6876532"/>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çerik Yer Tutucusu 6" descr="metin, duvar, sanat, dikdörtgen içeren bir resim&#10;&#10;Yapay zeka tarafından oluşturulmuş içerik yanlış olabilir.">
            <a:extLst>
              <a:ext uri="{FF2B5EF4-FFF2-40B4-BE49-F238E27FC236}">
                <a16:creationId xmlns:a16="http://schemas.microsoft.com/office/drawing/2014/main" id="{F2CAABCF-4391-24A0-6662-73973DB95D9D}"/>
              </a:ext>
            </a:extLst>
          </p:cNvPr>
          <p:cNvPicPr>
            <a:picLocks noChangeAspect="1"/>
          </p:cNvPicPr>
          <p:nvPr/>
        </p:nvPicPr>
        <p:blipFill>
          <a:blip r:embed="rId2">
            <a:extLst>
              <a:ext uri="{28A0092B-C50C-407E-A947-70E740481C1C}">
                <a14:useLocalDpi xmlns:a14="http://schemas.microsoft.com/office/drawing/2010/main" val="0"/>
              </a:ext>
            </a:extLst>
          </a:blip>
          <a:srcRect l="4809" r="8628" b="1"/>
          <a:stretch>
            <a:fillRect/>
          </a:stretch>
        </p:blipFill>
        <p:spPr bwMode="auto">
          <a:xfrm rot="5400000">
            <a:off x="5248094" y="2358514"/>
            <a:ext cx="4384633" cy="2342655"/>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descr="metin, yön işaretleri, dış mekan, ilan panosu içeren bir resim&#10;&#10;Yapay zeka tarafından oluşturulmuş içerik yanlış olabilir.">
            <a:extLst>
              <a:ext uri="{FF2B5EF4-FFF2-40B4-BE49-F238E27FC236}">
                <a16:creationId xmlns:a16="http://schemas.microsoft.com/office/drawing/2014/main" id="{FE498C2B-3479-1602-9D01-2A562835EF2C}"/>
              </a:ext>
            </a:extLst>
          </p:cNvPr>
          <p:cNvPicPr>
            <a:picLocks noChangeAspect="1"/>
          </p:cNvPicPr>
          <p:nvPr/>
        </p:nvPicPr>
        <p:blipFill>
          <a:blip r:embed="rId3">
            <a:extLst>
              <a:ext uri="{28A0092B-C50C-407E-A947-70E740481C1C}">
                <a14:useLocalDpi xmlns:a14="http://schemas.microsoft.com/office/drawing/2010/main" val="0"/>
              </a:ext>
            </a:extLst>
          </a:blip>
          <a:srcRect l="1774" r="1774"/>
          <a:stretch>
            <a:fillRect/>
          </a:stretch>
        </p:blipFill>
        <p:spPr>
          <a:xfrm>
            <a:off x="8977192" y="1337524"/>
            <a:ext cx="2279369" cy="2003919"/>
          </a:xfrm>
          <a:prstGeom prst="rect">
            <a:avLst/>
          </a:prstGeom>
        </p:spPr>
      </p:pic>
      <p:pic>
        <p:nvPicPr>
          <p:cNvPr id="11" name="İçerik Yer Tutucusu 10" descr="dış mekan, bina, bitki, taş içeren bir resim&#10;&#10;Yapay zeka tarafından oluşturulmuş içerik yanlış olabilir.">
            <a:extLst>
              <a:ext uri="{FF2B5EF4-FFF2-40B4-BE49-F238E27FC236}">
                <a16:creationId xmlns:a16="http://schemas.microsoft.com/office/drawing/2014/main" id="{05202A55-DF5C-1420-F919-6830914C3EB3}"/>
              </a:ext>
            </a:extLst>
          </p:cNvPr>
          <p:cNvPicPr>
            <a:picLocks noChangeAspect="1"/>
          </p:cNvPicPr>
          <p:nvPr/>
        </p:nvPicPr>
        <p:blipFill>
          <a:blip r:embed="rId4">
            <a:extLst>
              <a:ext uri="{28A0092B-C50C-407E-A947-70E740481C1C}">
                <a14:useLocalDpi xmlns:a14="http://schemas.microsoft.com/office/drawing/2010/main" val="0"/>
              </a:ext>
            </a:extLst>
          </a:blip>
          <a:srcRect l="7172" r="10083"/>
          <a:stretch>
            <a:fillRect/>
          </a:stretch>
        </p:blipFill>
        <p:spPr>
          <a:xfrm>
            <a:off x="8977192" y="3341443"/>
            <a:ext cx="2279369" cy="2380713"/>
          </a:xfrm>
          <a:prstGeom prst="rect">
            <a:avLst/>
          </a:prstGeom>
        </p:spPr>
      </p:pic>
      <p:sp>
        <p:nvSpPr>
          <p:cNvPr id="3" name="Yıldız: 5 Nokta 2">
            <a:extLst>
              <a:ext uri="{FF2B5EF4-FFF2-40B4-BE49-F238E27FC236}">
                <a16:creationId xmlns:a16="http://schemas.microsoft.com/office/drawing/2014/main" id="{FF1E9A9B-5400-A9F1-8B9B-00F30A730A69}"/>
              </a:ext>
            </a:extLst>
          </p:cNvPr>
          <p:cNvSpPr/>
          <p:nvPr/>
        </p:nvSpPr>
        <p:spPr>
          <a:xfrm>
            <a:off x="4191000" y="5410200"/>
            <a:ext cx="333375" cy="309764"/>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4867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12">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4"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16">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8"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Resim 5" descr="çim, kişi, şahıs, dış mekan, alkolsüz içki içeren bir resim&#10;&#10;Yapay zeka tarafından oluşturulmuş içerik yanlış olabilir.">
            <a:extLst>
              <a:ext uri="{FF2B5EF4-FFF2-40B4-BE49-F238E27FC236}">
                <a16:creationId xmlns:a16="http://schemas.microsoft.com/office/drawing/2014/main" id="{6011C7E6-D28E-9EA0-6D1D-7BEDC6D4C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026" y="1891458"/>
            <a:ext cx="4571936" cy="3051767"/>
          </a:xfrm>
          <a:prstGeom prst="rect">
            <a:avLst/>
          </a:prstGeom>
        </p:spPr>
      </p:pic>
      <p:grpSp>
        <p:nvGrpSpPr>
          <p:cNvPr id="34" name="Group 2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5" name="Freeform: Shape 2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2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2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2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2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Başlık 1">
            <a:extLst>
              <a:ext uri="{FF2B5EF4-FFF2-40B4-BE49-F238E27FC236}">
                <a16:creationId xmlns:a16="http://schemas.microsoft.com/office/drawing/2014/main" id="{D2B2A451-034B-BF2D-9345-A449FAD5E49E}"/>
              </a:ext>
            </a:extLst>
          </p:cNvPr>
          <p:cNvSpPr>
            <a:spLocks noGrp="1"/>
          </p:cNvSpPr>
          <p:nvPr>
            <p:ph type="title"/>
          </p:nvPr>
        </p:nvSpPr>
        <p:spPr>
          <a:xfrm>
            <a:off x="1014985" y="819015"/>
            <a:ext cx="5501548" cy="2353362"/>
          </a:xfrm>
        </p:spPr>
        <p:txBody>
          <a:bodyPr anchor="b">
            <a:normAutofit/>
          </a:bodyPr>
          <a:lstStyle/>
          <a:p>
            <a:r>
              <a:rPr lang="tr-TR" sz="4800">
                <a:solidFill>
                  <a:schemeClr val="bg1"/>
                </a:solidFill>
              </a:rPr>
              <a:t>Enerjimizi Tasarruf Edelim!</a:t>
            </a:r>
          </a:p>
        </p:txBody>
      </p:sp>
      <p:sp>
        <p:nvSpPr>
          <p:cNvPr id="3" name="İçerik Yer Tutucusu 2">
            <a:extLst>
              <a:ext uri="{FF2B5EF4-FFF2-40B4-BE49-F238E27FC236}">
                <a16:creationId xmlns:a16="http://schemas.microsoft.com/office/drawing/2014/main" id="{57A74B6C-8751-A82B-EFC2-EC6FE1B8F084}"/>
              </a:ext>
            </a:extLst>
          </p:cNvPr>
          <p:cNvSpPr>
            <a:spLocks noGrp="1"/>
          </p:cNvSpPr>
          <p:nvPr>
            <p:ph idx="1"/>
          </p:nvPr>
        </p:nvSpPr>
        <p:spPr>
          <a:xfrm>
            <a:off x="1014985" y="3442089"/>
            <a:ext cx="5501548" cy="2573579"/>
          </a:xfrm>
        </p:spPr>
        <p:txBody>
          <a:bodyPr anchor="t">
            <a:normAutofit/>
          </a:bodyPr>
          <a:lstStyle/>
          <a:p>
            <a:r>
              <a:rPr lang="tr-TR" sz="1800">
                <a:solidFill>
                  <a:schemeClr val="bg1"/>
                </a:solidFill>
              </a:rPr>
              <a:t>Alüminyum geri dönüşümü %95 enerji tasarrufu sağlar.</a:t>
            </a:r>
          </a:p>
          <a:p>
            <a:r>
              <a:rPr lang="tr-TR" sz="1800">
                <a:solidFill>
                  <a:schemeClr val="bg1"/>
                </a:solidFill>
              </a:rPr>
              <a:t>Çelik geri dönüşümü %70 enerji tasarrufu sağlar.</a:t>
            </a:r>
          </a:p>
        </p:txBody>
      </p:sp>
    </p:spTree>
    <p:extLst>
      <p:ext uri="{BB962C8B-B14F-4D97-AF65-F5344CB8AC3E}">
        <p14:creationId xmlns:p14="http://schemas.microsoft.com/office/powerpoint/2010/main" val="16780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er birinin bileklerini ve bir Circle formu için birbirine bağlı olan eller">
            <a:extLst>
              <a:ext uri="{FF2B5EF4-FFF2-40B4-BE49-F238E27FC236}">
                <a16:creationId xmlns:a16="http://schemas.microsoft.com/office/drawing/2014/main" id="{4539C99B-910B-AC84-477C-5A4F32723F90}"/>
              </a:ext>
            </a:extLst>
          </p:cNvPr>
          <p:cNvPicPr>
            <a:picLocks noChangeAspect="1"/>
          </p:cNvPicPr>
          <p:nvPr/>
        </p:nvPicPr>
        <p:blipFill>
          <a:blip r:embed="rId2">
            <a:alphaModFix amt="50000"/>
          </a:blip>
          <a:srcRect b="15730"/>
          <a:stretch>
            <a:fillRect/>
          </a:stretch>
        </p:blipFill>
        <p:spPr>
          <a:xfrm>
            <a:off x="20" y="1"/>
            <a:ext cx="12191980" cy="6857999"/>
          </a:xfrm>
          <a:prstGeom prst="rect">
            <a:avLst/>
          </a:prstGeom>
        </p:spPr>
      </p:pic>
      <p:sp>
        <p:nvSpPr>
          <p:cNvPr id="2" name="Başlık 1">
            <a:extLst>
              <a:ext uri="{FF2B5EF4-FFF2-40B4-BE49-F238E27FC236}">
                <a16:creationId xmlns:a16="http://schemas.microsoft.com/office/drawing/2014/main" id="{36DFF3EB-4876-EE53-897A-1C0E87FA055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solidFill>
                  <a:srgbClr val="FFFFFF"/>
                </a:solidFill>
              </a:rPr>
              <a:t>Ekonomiye</a:t>
            </a:r>
            <a:r>
              <a:rPr lang="en-US" sz="6000" dirty="0">
                <a:solidFill>
                  <a:srgbClr val="FFFFFF"/>
                </a:solidFill>
              </a:rPr>
              <a:t> </a:t>
            </a:r>
            <a:r>
              <a:rPr lang="en-US" sz="6000" dirty="0" err="1">
                <a:solidFill>
                  <a:srgbClr val="FFFFFF"/>
                </a:solidFill>
              </a:rPr>
              <a:t>katma</a:t>
            </a:r>
            <a:r>
              <a:rPr lang="en-US" sz="6000" dirty="0">
                <a:solidFill>
                  <a:srgbClr val="FFFFFF"/>
                </a:solidFill>
              </a:rPr>
              <a:t> </a:t>
            </a:r>
            <a:r>
              <a:rPr lang="en-US" sz="6000" dirty="0" err="1">
                <a:solidFill>
                  <a:srgbClr val="FFFFFF"/>
                </a:solidFill>
              </a:rPr>
              <a:t>değer</a:t>
            </a:r>
            <a:r>
              <a:rPr lang="en-US" sz="6000" dirty="0">
                <a:solidFill>
                  <a:srgbClr val="FFFFFF"/>
                </a:solidFill>
              </a:rPr>
              <a:t> b</a:t>
            </a:r>
            <a:r>
              <a:rPr lang="tr-TR" sz="6000" dirty="0" err="1">
                <a:solidFill>
                  <a:srgbClr val="FFFFFF"/>
                </a:solidFill>
              </a:rPr>
              <a:t>irlikte</a:t>
            </a:r>
            <a:r>
              <a:rPr lang="tr-TR" sz="6000" dirty="0">
                <a:solidFill>
                  <a:srgbClr val="FFFFFF"/>
                </a:solidFill>
              </a:rPr>
              <a:t> çabalamaya</a:t>
            </a:r>
            <a:r>
              <a:rPr lang="en-US" sz="6000" dirty="0">
                <a:solidFill>
                  <a:srgbClr val="FFFFFF"/>
                </a:solidFill>
              </a:rPr>
              <a:t> </a:t>
            </a:r>
            <a:r>
              <a:rPr lang="en-US" sz="6000" dirty="0" err="1">
                <a:solidFill>
                  <a:srgbClr val="FFFFFF"/>
                </a:solidFill>
              </a:rPr>
              <a:t>varsan</a:t>
            </a:r>
            <a:r>
              <a:rPr lang="en-US" sz="6000" dirty="0">
                <a:solidFill>
                  <a:srgbClr val="FFFFFF"/>
                </a:solidFill>
              </a:rPr>
              <a:t> </a:t>
            </a:r>
            <a:r>
              <a:rPr lang="en-US" sz="6000" dirty="0" err="1">
                <a:solidFill>
                  <a:srgbClr val="FFFFFF"/>
                </a:solidFill>
              </a:rPr>
              <a:t>eğer</a:t>
            </a:r>
            <a:r>
              <a:rPr lang="en-US" sz="6000" dirty="0">
                <a:solidFill>
                  <a:srgbClr val="FFFFFF"/>
                </a:solidFill>
              </a:rPr>
              <a:t>!</a:t>
            </a:r>
          </a:p>
        </p:txBody>
      </p:sp>
    </p:spTree>
    <p:extLst>
      <p:ext uri="{BB962C8B-B14F-4D97-AF65-F5344CB8AC3E}">
        <p14:creationId xmlns:p14="http://schemas.microsoft.com/office/powerpoint/2010/main" val="23517633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410</TotalTime>
  <Words>462</Words>
  <Application>Microsoft Office PowerPoint</Application>
  <PresentationFormat>Geniş ekran</PresentationFormat>
  <Paragraphs>33</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Aptos</vt:lpstr>
      <vt:lpstr>Aptos Display</vt:lpstr>
      <vt:lpstr>Arial</vt:lpstr>
      <vt:lpstr>Calibri</vt:lpstr>
      <vt:lpstr>Office Teması</vt:lpstr>
      <vt:lpstr>ELEKTRİKLİ, ELEKTRONİK VE METAL ATIKLARINI BİRİKTİR DOGAYA ZARAR VERME! SÜRDÜRÜLEBİLİR EKONOMİYE DESTEK VER! </vt:lpstr>
      <vt:lpstr>GELECEĞE DEĞER KAT!</vt:lpstr>
      <vt:lpstr>E-atık Nedir?</vt:lpstr>
      <vt:lpstr>Ekonomik sürdürülebilirliğe yardım et!</vt:lpstr>
      <vt:lpstr>E-Atıklardaki Gizli Tehlike</vt:lpstr>
      <vt:lpstr>Enerjiden Tasarruf Et Hammaddeni Koru</vt:lpstr>
      <vt:lpstr>Yerinde Ayrıştır, Biriktir Ve Getir!</vt:lpstr>
      <vt:lpstr>Enerjimizi Tasarruf Edelim!</vt:lpstr>
      <vt:lpstr>Ekonomiye katma değer birlikte çabalamaya varsan eğer!</vt:lpstr>
      <vt:lpstr>Kentsel Madencilik nedir?</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BARIS POSTALLIKARA</dc:creator>
  <cp:lastModifiedBy>Barış POSTALLIKARA</cp:lastModifiedBy>
  <cp:revision>9</cp:revision>
  <dcterms:created xsi:type="dcterms:W3CDTF">2026-01-30T11:12:19Z</dcterms:created>
  <dcterms:modified xsi:type="dcterms:W3CDTF">2026-02-03T08:02:35Z</dcterms:modified>
</cp:coreProperties>
</file>